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78" r:id="rId5"/>
    <p:sldId id="260" r:id="rId6"/>
    <p:sldId id="261" r:id="rId7"/>
    <p:sldId id="279" r:id="rId8"/>
    <p:sldId id="262" r:id="rId9"/>
    <p:sldId id="263" r:id="rId10"/>
    <p:sldId id="280" r:id="rId11"/>
    <p:sldId id="264" r:id="rId12"/>
    <p:sldId id="265" r:id="rId13"/>
    <p:sldId id="266" r:id="rId14"/>
    <p:sldId id="267" r:id="rId15"/>
    <p:sldId id="268" r:id="rId16"/>
    <p:sldId id="281" r:id="rId17"/>
    <p:sldId id="269" r:id="rId18"/>
    <p:sldId id="270" r:id="rId19"/>
    <p:sldId id="271" r:id="rId20"/>
    <p:sldId id="272" r:id="rId21"/>
    <p:sldId id="273" r:id="rId22"/>
    <p:sldId id="274" r:id="rId23"/>
    <p:sldId id="282" r:id="rId24"/>
    <p:sldId id="275" r:id="rId25"/>
    <p:sldId id="276" r:id="rId26"/>
    <p:sldId id="277" r:id="rId27"/>
    <p:sldId id="257"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12/08/2016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92697"/>
            <a:ext cx="7772400" cy="1008112"/>
          </a:xfrm>
          <a:solidFill>
            <a:schemeClr val="tx1">
              <a:lumMod val="85000"/>
              <a:lumOff val="15000"/>
            </a:schemeClr>
          </a:solidFill>
        </p:spPr>
        <p:txBody>
          <a:bodyPr/>
          <a:lstStyle/>
          <a:p>
            <a:r>
              <a:rPr lang="es-CO" b="1" dirty="0" smtClean="0">
                <a:solidFill>
                  <a:schemeClr val="bg1"/>
                </a:solidFill>
              </a:rPr>
              <a:t>LA NUEVA VIDA EN CRISTO</a:t>
            </a:r>
            <a:endParaRPr lang="es-CO" b="1" dirty="0">
              <a:solidFill>
                <a:schemeClr val="bg1"/>
              </a:solidFill>
            </a:endParaRPr>
          </a:p>
        </p:txBody>
      </p:sp>
      <p:sp>
        <p:nvSpPr>
          <p:cNvPr id="3" name="2 Subtítulo"/>
          <p:cNvSpPr>
            <a:spLocks noGrp="1"/>
          </p:cNvSpPr>
          <p:nvPr>
            <p:ph type="subTitle" idx="1"/>
          </p:nvPr>
        </p:nvSpPr>
        <p:spPr>
          <a:xfrm>
            <a:off x="1403648" y="5805264"/>
            <a:ext cx="6400800" cy="744488"/>
          </a:xfrm>
          <a:solidFill>
            <a:schemeClr val="tx1">
              <a:lumMod val="85000"/>
              <a:lumOff val="15000"/>
            </a:schemeClr>
          </a:solidFill>
        </p:spPr>
        <p:txBody>
          <a:bodyPr/>
          <a:lstStyle/>
          <a:p>
            <a:r>
              <a:rPr lang="es-CO" b="1" dirty="0" smtClean="0">
                <a:solidFill>
                  <a:schemeClr val="bg1"/>
                </a:solidFill>
              </a:rPr>
              <a:t>TEXT0S: 2Tim.2: Sal.119: 97-105.</a:t>
            </a:r>
            <a:endParaRPr lang="es-CO" b="1"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1916832"/>
            <a:ext cx="3600400" cy="360039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826308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a:t>LA NUEVA VIDA EN CRISTO</a:t>
            </a:r>
          </a:p>
        </p:txBody>
      </p:sp>
      <p:sp>
        <p:nvSpPr>
          <p:cNvPr id="3" name="2 Marcador de contenido"/>
          <p:cNvSpPr>
            <a:spLocks noGrp="1"/>
          </p:cNvSpPr>
          <p:nvPr>
            <p:ph idx="1"/>
          </p:nvPr>
        </p:nvSpPr>
        <p:spPr>
          <a:xfrm>
            <a:off x="457200" y="1600200"/>
            <a:ext cx="8229600" cy="4781128"/>
          </a:xfrm>
          <a:solidFill>
            <a:schemeClr val="accent2">
              <a:lumMod val="20000"/>
              <a:lumOff val="80000"/>
            </a:schemeClr>
          </a:solidFill>
          <a:scene3d>
            <a:camera prst="orthographicFront"/>
            <a:lightRig rig="threePt" dir="t"/>
          </a:scene3d>
          <a:sp3d>
            <a:bevelT prst="slope"/>
          </a:sp3d>
        </p:spPr>
        <p:txBody>
          <a:bodyPr>
            <a:normAutofit lnSpcReduction="10000"/>
          </a:bodyPr>
          <a:lstStyle/>
          <a:p>
            <a:pPr marL="0" indent="0" algn="ctr">
              <a:buNone/>
            </a:pPr>
            <a:r>
              <a:rPr lang="es-CO" sz="2800" dirty="0" smtClean="0"/>
              <a:t>Antes de regresar al cielo al lado de Su Padre, Jesús les dijo a los apóstoles:</a:t>
            </a:r>
          </a:p>
          <a:p>
            <a:pPr marL="0" indent="0" algn="ctr">
              <a:buNone/>
            </a:pPr>
            <a:r>
              <a:rPr lang="es-CO" sz="2800" dirty="0" smtClean="0"/>
              <a:t> </a:t>
            </a:r>
          </a:p>
          <a:p>
            <a:pPr marL="0" indent="0" algn="ctr">
              <a:buNone/>
            </a:pPr>
            <a:r>
              <a:rPr lang="es-CO" sz="2800" dirty="0" smtClean="0"/>
              <a:t>"</a:t>
            </a:r>
            <a:r>
              <a:rPr lang="es-CO" sz="2800" dirty="0">
                <a:latin typeface="Agency FB" pitchFamily="34" charset="0"/>
              </a:rPr>
              <a:t>Id por todo el mundo y predicad el evangelio a toda criatura</a:t>
            </a:r>
            <a:r>
              <a:rPr lang="es-CO" sz="2800" dirty="0"/>
              <a:t>". </a:t>
            </a:r>
            <a:endParaRPr lang="es-CO" sz="2800" dirty="0" smtClean="0"/>
          </a:p>
          <a:p>
            <a:pPr marL="0" indent="0" algn="ctr">
              <a:buNone/>
            </a:pPr>
            <a:endParaRPr lang="es-CO" sz="2800" dirty="0" smtClean="0"/>
          </a:p>
          <a:p>
            <a:pPr marL="0" indent="0" algn="ctr">
              <a:buNone/>
            </a:pPr>
            <a:r>
              <a:rPr lang="es-CO" sz="2800" dirty="0" smtClean="0"/>
              <a:t>Y ellos revestidos del Poder del ES, cumplieron con la orden.</a:t>
            </a:r>
          </a:p>
          <a:p>
            <a:pPr marL="0" indent="0" algn="ctr">
              <a:buNone/>
            </a:pPr>
            <a:endParaRPr lang="es-CO" sz="2800" dirty="0" smtClean="0"/>
          </a:p>
          <a:p>
            <a:pPr marL="0" indent="0" algn="ctr">
              <a:buNone/>
            </a:pPr>
            <a:r>
              <a:rPr lang="es-CO" sz="2800" dirty="0" smtClean="0"/>
              <a:t>Dios </a:t>
            </a:r>
            <a:r>
              <a:rPr lang="es-CO" sz="2800" dirty="0"/>
              <a:t>ha hecho </a:t>
            </a:r>
            <a:r>
              <a:rPr lang="es-CO" sz="2800" dirty="0" smtClean="0"/>
              <a:t>en </a:t>
            </a:r>
            <a:r>
              <a:rPr lang="es-CO" sz="2800" dirty="0"/>
              <a:t>Cristo de lo cual depende la salvación del mundo, y todo el mundo </a:t>
            </a:r>
            <a:r>
              <a:rPr lang="es-CO" sz="2800" dirty="0" smtClean="0"/>
              <a:t>necesita saber esto.</a:t>
            </a:r>
            <a:endParaRPr lang="es-CO" sz="2800" dirty="0"/>
          </a:p>
          <a:p>
            <a:endParaRPr lang="es-CO" sz="2800" dirty="0"/>
          </a:p>
        </p:txBody>
      </p:sp>
    </p:spTree>
    <p:extLst>
      <p:ext uri="{BB962C8B-B14F-4D97-AF65-F5344CB8AC3E}">
        <p14:creationId xmlns:p14="http://schemas.microsoft.com/office/powerpoint/2010/main" val="3020139055"/>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3240360"/>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sz="3400" b="1" dirty="0"/>
              <a:t>¿QUIÉN HA DE LLEVAR EL EVANGELIO </a:t>
            </a:r>
            <a:r>
              <a:rPr lang="es-CO" sz="3400" b="1" dirty="0" smtClean="0"/>
              <a:t>AL MUNDO HOY? </a:t>
            </a:r>
          </a:p>
          <a:p>
            <a:pPr marL="0" indent="0" algn="ctr">
              <a:buNone/>
            </a:pPr>
            <a:r>
              <a:rPr lang="es-CO" dirty="0" smtClean="0"/>
              <a:t>Los </a:t>
            </a:r>
            <a:r>
              <a:rPr lang="es-CO" dirty="0"/>
              <a:t>que son siervos de Dios. Los que somos salvos hemos sido llamados para servir a Dios y llevar el evangelio a los perdidos.</a:t>
            </a:r>
          </a:p>
          <a:p>
            <a:endParaRPr lang="es-CO" dirty="0" smtClean="0"/>
          </a:p>
          <a:p>
            <a:pPr marL="0" indent="0" algn="ctr">
              <a:buNone/>
            </a:pPr>
            <a:r>
              <a:rPr lang="es-CO" dirty="0"/>
              <a:t>N</a:t>
            </a:r>
            <a:r>
              <a:rPr lang="es-CO" dirty="0" smtClean="0"/>
              <a:t>o debemos olvidar que </a:t>
            </a:r>
            <a:r>
              <a:rPr lang="es-CO" dirty="0"/>
              <a:t>nosotros mismos estuvimos perdidos una vez, muertos en delitos y pecados y separados de la vida de Dios. Algún siervo de Dios nos habló del Señor Jesucristo; creímos en Él y nos convertimos en hijos de Dios por la fe en Jesucristo. Ahora debemos convertirnos en siervos de Dios para que otros puedan oír el evangelio y ser salvos.</a:t>
            </a:r>
          </a:p>
          <a:p>
            <a:pPr marL="0" indent="0" algn="ctr">
              <a:buNone/>
            </a:pPr>
            <a:endParaRPr lang="es-CO" dirty="0" smtClean="0"/>
          </a:p>
        </p:txBody>
      </p:sp>
      <p:sp>
        <p:nvSpPr>
          <p:cNvPr id="4" name="3 Rectángulo"/>
          <p:cNvSpPr/>
          <p:nvPr/>
        </p:nvSpPr>
        <p:spPr>
          <a:xfrm>
            <a:off x="323528" y="3645024"/>
            <a:ext cx="8563557" cy="3046988"/>
          </a:xfrm>
          <a:prstGeom prst="rect">
            <a:avLst/>
          </a:prstGeom>
        </p:spPr>
        <p:txBody>
          <a:bodyPr wrap="square">
            <a:spAutoFit/>
          </a:bodyPr>
          <a:lstStyle/>
          <a:p>
            <a:pPr algn="ctr"/>
            <a:r>
              <a:rPr lang="es-CO" sz="2400" b="1" dirty="0"/>
              <a:t>¡PECADOR—&gt; HIJO—&gt; SIERVO! </a:t>
            </a:r>
          </a:p>
          <a:p>
            <a:r>
              <a:rPr lang="es-CO" sz="2400" dirty="0"/>
              <a:t>Estos son los eslabones vitales en el plan de Dios para enviar el evangelio al mundo. Los pecadores oyen el evangelio, creen en el Señor Jesucristo, y se convierten en hijos de Dios. Con el tiempo, llegan a ser siervos de Dios para llevar el evangelio a otros.</a:t>
            </a:r>
          </a:p>
          <a:p>
            <a:pPr algn="ctr"/>
            <a:r>
              <a:rPr lang="es-CO" sz="2400" dirty="0"/>
              <a:t>Aquí aprenderemos cómo podemos empezar a prepararnos para ser siervos eficaces de Dios. Los eslabones vitales en el plan de Dios para enviar el evangelio al mundo. </a:t>
            </a:r>
          </a:p>
        </p:txBody>
      </p:sp>
    </p:spTree>
    <p:extLst>
      <p:ext uri="{BB962C8B-B14F-4D97-AF65-F5344CB8AC3E}">
        <p14:creationId xmlns:p14="http://schemas.microsoft.com/office/powerpoint/2010/main" val="41022269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anim calcmode="lin" valueType="num">
                                      <p:cBhvr>
                                        <p:cTn id="13"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4">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2000"/>
                                        <p:tgtEl>
                                          <p:spTgt spid="4">
                                            <p:txEl>
                                              <p:pRg st="2" end="2"/>
                                            </p:txEl>
                                          </p:spTgt>
                                        </p:tgtEl>
                                      </p:cBhvr>
                                    </p:animEffect>
                                    <p:anim calcmode="lin" valueType="num">
                                      <p:cBhvr>
                                        <p:cTn id="18" dur="2000" fill="hold"/>
                                        <p:tgtEl>
                                          <p:spTgt spid="4">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4">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¡Sólo tres pasos o eslabones!</a:t>
            </a:r>
            <a:endParaRPr lang="es-CO" sz="4800" b="1" dirty="0"/>
          </a:p>
        </p:txBody>
      </p:sp>
      <p:sp>
        <p:nvSpPr>
          <p:cNvPr id="3" name="2 Marcador de contenido"/>
          <p:cNvSpPr>
            <a:spLocks noGrp="1"/>
          </p:cNvSpPr>
          <p:nvPr>
            <p:ph idx="1"/>
          </p:nvPr>
        </p:nvSpPr>
        <p:spPr>
          <a:xfrm>
            <a:off x="457200" y="5445224"/>
            <a:ext cx="8229600" cy="864096"/>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dirty="0" smtClean="0"/>
              <a:t>  PECADOR                   HIJO                       SIERVO </a:t>
            </a: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92896"/>
            <a:ext cx="2592288"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492896"/>
            <a:ext cx="2664296"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6625" y="2492896"/>
            <a:ext cx="2463528" cy="266429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2627783" y="5503322"/>
            <a:ext cx="107672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derecha"/>
          <p:cNvSpPr/>
          <p:nvPr/>
        </p:nvSpPr>
        <p:spPr>
          <a:xfrm>
            <a:off x="5364088" y="5503322"/>
            <a:ext cx="119443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467544" y="1628800"/>
            <a:ext cx="8424936" cy="40011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t>Perdidos en el mundo  </a:t>
            </a:r>
            <a:r>
              <a:rPr lang="es-CO" sz="2000" b="1" dirty="0" smtClean="0"/>
              <a:t>            alguien </a:t>
            </a:r>
            <a:r>
              <a:rPr lang="es-CO" sz="2000" b="1" dirty="0"/>
              <a:t>nos rescató   </a:t>
            </a:r>
            <a:r>
              <a:rPr lang="es-CO" sz="2000" b="1" dirty="0" smtClean="0"/>
              <a:t>           para rescatar </a:t>
            </a:r>
            <a:r>
              <a:rPr lang="es-CO" sz="2000" b="1" dirty="0"/>
              <a:t>a otros</a:t>
            </a:r>
          </a:p>
        </p:txBody>
      </p:sp>
    </p:spTree>
    <p:extLst>
      <p:ext uri="{BB962C8B-B14F-4D97-AF65-F5344CB8AC3E}">
        <p14:creationId xmlns:p14="http://schemas.microsoft.com/office/powerpoint/2010/main" val="2060213651"/>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PREPARANDOSE PARA SERVIR A DIOS</a:t>
            </a:r>
          </a:p>
        </p:txBody>
      </p:sp>
      <p:sp>
        <p:nvSpPr>
          <p:cNvPr id="3" name="2 Marcador de contenido"/>
          <p:cNvSpPr>
            <a:spLocks noGrp="1"/>
          </p:cNvSpPr>
          <p:nvPr>
            <p:ph idx="1"/>
          </p:nvPr>
        </p:nvSpPr>
        <p:spPr>
          <a:xfrm>
            <a:off x="457200" y="1600200"/>
            <a:ext cx="8229600" cy="4997152"/>
          </a:xfrm>
          <a:solidFill>
            <a:schemeClr val="accent6">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sz="3000" dirty="0" smtClean="0"/>
              <a:t>Para </a:t>
            </a:r>
            <a:r>
              <a:rPr lang="es-CO" sz="3000" dirty="0"/>
              <a:t>llegar a ser médico, maestro, o abogado, uno tiene que pasar muchas, muchas horas preparándose. </a:t>
            </a:r>
            <a:r>
              <a:rPr lang="es-CO" sz="3000" dirty="0" smtClean="0"/>
              <a:t>De la misma forma para </a:t>
            </a:r>
            <a:r>
              <a:rPr lang="es-CO" sz="3000" dirty="0"/>
              <a:t>llegar a ser un siervo eficaz de Dios también se requiere una preparación diligente. </a:t>
            </a:r>
            <a:endParaRPr lang="es-CO" sz="3000" dirty="0" smtClean="0"/>
          </a:p>
          <a:p>
            <a:pPr marL="0" indent="0" algn="ctr">
              <a:buNone/>
            </a:pPr>
            <a:endParaRPr lang="es-CO" sz="3000" dirty="0" smtClean="0"/>
          </a:p>
          <a:p>
            <a:pPr marL="0" indent="0" algn="ctr">
              <a:buNone/>
            </a:pPr>
            <a:r>
              <a:rPr lang="es-CO" sz="3000" dirty="0" smtClean="0"/>
              <a:t>La </a:t>
            </a:r>
            <a:r>
              <a:rPr lang="es-CO" sz="3000" dirty="0"/>
              <a:t>Biblia dice:</a:t>
            </a:r>
          </a:p>
          <a:p>
            <a:pPr marL="0" indent="0" algn="ctr">
              <a:buNone/>
            </a:pPr>
            <a:r>
              <a:rPr lang="es-CO" sz="3000" dirty="0" smtClean="0"/>
              <a:t>«</a:t>
            </a:r>
            <a:r>
              <a:rPr lang="es-CO" sz="3000" dirty="0" smtClean="0">
                <a:latin typeface="Agency FB" pitchFamily="34" charset="0"/>
              </a:rPr>
              <a:t>Procura </a:t>
            </a:r>
            <a:r>
              <a:rPr lang="es-CO" sz="3000" dirty="0">
                <a:latin typeface="Agency FB" pitchFamily="34" charset="0"/>
              </a:rPr>
              <a:t>con diligencia presentarte a Dios aprobado, como obrero que no tiene de qué avergonzarse, que usa bien la palabra de </a:t>
            </a:r>
            <a:r>
              <a:rPr lang="es-CO" sz="3000" dirty="0" smtClean="0">
                <a:latin typeface="Agency FB" pitchFamily="34" charset="0"/>
              </a:rPr>
              <a:t>verdad</a:t>
            </a:r>
            <a:r>
              <a:rPr lang="es-CO" sz="3000" dirty="0" smtClean="0"/>
              <a:t>» </a:t>
            </a:r>
            <a:r>
              <a:rPr lang="es-CO" sz="3000" dirty="0">
                <a:solidFill>
                  <a:srgbClr val="FF0000"/>
                </a:solidFill>
              </a:rPr>
              <a:t>(2 Timoteo 2:15</a:t>
            </a:r>
            <a:r>
              <a:rPr lang="es-CO" sz="3000" dirty="0" smtClean="0">
                <a:solidFill>
                  <a:srgbClr val="FF0000"/>
                </a:solidFill>
              </a:rPr>
              <a:t>).</a:t>
            </a:r>
            <a:endParaRPr lang="es-CO" sz="3000" dirty="0">
              <a:solidFill>
                <a:srgbClr val="FF0000"/>
              </a:solidFill>
            </a:endParaRPr>
          </a:p>
        </p:txBody>
      </p:sp>
    </p:spTree>
    <p:extLst>
      <p:ext uri="{BB962C8B-B14F-4D97-AF65-F5344CB8AC3E}">
        <p14:creationId xmlns:p14="http://schemas.microsoft.com/office/powerpoint/2010/main" val="392304839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6048672"/>
          </a:xfrm>
        </p:spPr>
        <p:txBody>
          <a:bodyPr>
            <a:normAutofit fontScale="85000" lnSpcReduction="10000"/>
          </a:bodyPr>
          <a:lstStyle/>
          <a:p>
            <a:pPr marL="0" indent="0" algn="ctr">
              <a:buNone/>
            </a:pPr>
            <a:r>
              <a:rPr lang="es-CO" sz="3800" b="1" dirty="0"/>
              <a:t>PARA SER UN SIERVO EFICAZ DE DIOS SON ABSOLUTAMENTE ESENCIALES DOS COSAS:</a:t>
            </a:r>
          </a:p>
          <a:p>
            <a:pPr lvl="2"/>
            <a:endParaRPr lang="es-CO" sz="3800" dirty="0" smtClean="0"/>
          </a:p>
          <a:p>
            <a:pPr lvl="2"/>
            <a:r>
              <a:rPr lang="es-CO" sz="2800" dirty="0" smtClean="0"/>
              <a:t>Un </a:t>
            </a:r>
            <a:r>
              <a:rPr lang="es-CO" sz="2800" dirty="0"/>
              <a:t>conocimiento fundamental de la Biblia.</a:t>
            </a:r>
          </a:p>
          <a:p>
            <a:pPr lvl="2"/>
            <a:r>
              <a:rPr lang="es-CO" sz="2800" dirty="0" smtClean="0"/>
              <a:t>Comunión </a:t>
            </a:r>
            <a:r>
              <a:rPr lang="es-CO" sz="2800" dirty="0"/>
              <a:t>diaria con el Señor Jesucristo.</a:t>
            </a:r>
          </a:p>
          <a:p>
            <a:endParaRPr lang="es-CO" dirty="0" smtClean="0"/>
          </a:p>
          <a:p>
            <a:pPr marL="0" indent="0" algn="ctr">
              <a:buNone/>
            </a:pPr>
            <a:r>
              <a:rPr lang="es-CO" sz="3800" b="1" dirty="0" smtClean="0"/>
              <a:t>¿</a:t>
            </a:r>
            <a:r>
              <a:rPr lang="es-CO" sz="3800" b="1" dirty="0"/>
              <a:t>Cómo logramos un conocimiento fundamental de la Biblia? </a:t>
            </a:r>
            <a:endParaRPr lang="es-CO" sz="3800" b="1" dirty="0" smtClean="0"/>
          </a:p>
          <a:p>
            <a:pPr marL="0" indent="0" algn="ctr">
              <a:buNone/>
            </a:pPr>
            <a:r>
              <a:rPr lang="es-CO" dirty="0" smtClean="0"/>
              <a:t>Leyéndola</a:t>
            </a:r>
            <a:r>
              <a:rPr lang="es-CO" dirty="0"/>
              <a:t>, estudiándola y memorizando porciones de ella.</a:t>
            </a:r>
          </a:p>
          <a:p>
            <a:pPr marL="0" indent="0" algn="ctr">
              <a:buNone/>
            </a:pPr>
            <a:r>
              <a:rPr lang="es-CO" dirty="0"/>
              <a:t>La Biblia es el libro más importante en todo el mundo; sin embargo, es triste que muchos cristianos no se toman el tiempo para leerla y familiarizarse con ella</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1254646"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1593222"/>
            <a:ext cx="180020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18325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M</a:t>
            </a:r>
            <a:r>
              <a:rPr lang="es-CO" dirty="0" smtClean="0"/>
              <a:t>ientras leemos la biblia debemos depender del espíritu santo para que nos revele sus verdades. </a:t>
            </a:r>
          </a:p>
          <a:p>
            <a:pPr marL="0" indent="0" algn="ctr">
              <a:buNone/>
            </a:pPr>
            <a:endParaRPr lang="es-CO" dirty="0" smtClean="0"/>
          </a:p>
          <a:p>
            <a:pPr marL="0" indent="0" algn="ctr">
              <a:buNone/>
            </a:pPr>
            <a:r>
              <a:rPr lang="es-CO" dirty="0" smtClean="0"/>
              <a:t>La </a:t>
            </a:r>
            <a:r>
              <a:rPr lang="es-CO" dirty="0"/>
              <a:t>Biblia es diferente a otros libros porque no puede ser comprendida sin la iluminación del Espíritu Santo. Esto explica por qué una persona inconversa no puede comprender la Biblia. No la comprende porque no tiene el Espíritu Santo. </a:t>
            </a:r>
            <a:endParaRPr lang="es-CO" dirty="0" smtClean="0"/>
          </a:p>
          <a:p>
            <a:pPr marL="0" indent="0" algn="ctr">
              <a:buNone/>
            </a:pPr>
            <a:endParaRPr lang="es-CO" dirty="0"/>
          </a:p>
          <a:p>
            <a:pPr marL="0" indent="0" algn="ctr">
              <a:buNone/>
            </a:pPr>
            <a:r>
              <a:rPr lang="es-CO" dirty="0" smtClean="0"/>
              <a:t>La </a:t>
            </a:r>
            <a:r>
              <a:rPr lang="es-CO" dirty="0"/>
              <a:t>Biblia dice:</a:t>
            </a:r>
          </a:p>
          <a:p>
            <a:pPr marL="0" indent="0" algn="ctr">
              <a:buNone/>
            </a:pPr>
            <a:r>
              <a:rPr lang="es-CO" dirty="0" smtClean="0"/>
              <a:t>«</a:t>
            </a:r>
            <a:r>
              <a:rPr lang="es-CO" dirty="0" smtClean="0">
                <a:latin typeface="Agency FB" pitchFamily="34" charset="0"/>
              </a:rPr>
              <a:t>Pero </a:t>
            </a:r>
            <a:r>
              <a:rPr lang="es-CO" dirty="0">
                <a:latin typeface="Agency FB" pitchFamily="34" charset="0"/>
              </a:rPr>
              <a:t>el hombre natural </a:t>
            </a:r>
            <a:r>
              <a:rPr lang="es-CO" dirty="0"/>
              <a:t>(el inconverso) </a:t>
            </a:r>
            <a:r>
              <a:rPr lang="es-CO" dirty="0">
                <a:latin typeface="Agency FB" pitchFamily="34" charset="0"/>
              </a:rPr>
              <a:t>no percibe las cosas que son del Espíritu de Dios, porque para él son locura, y no las puede entender, porque se han de discernir </a:t>
            </a:r>
            <a:r>
              <a:rPr lang="es-CO" dirty="0" smtClean="0">
                <a:latin typeface="Agency FB" pitchFamily="34" charset="0"/>
              </a:rPr>
              <a:t>espiritualmente</a:t>
            </a:r>
            <a:r>
              <a:rPr lang="es-CO" dirty="0" smtClean="0"/>
              <a:t>»</a:t>
            </a:r>
          </a:p>
          <a:p>
            <a:pPr marL="0" indent="0" algn="ctr">
              <a:buNone/>
            </a:pPr>
            <a:r>
              <a:rPr lang="es-CO" dirty="0" smtClean="0"/>
              <a:t> </a:t>
            </a:r>
            <a:r>
              <a:rPr lang="es-CO" dirty="0">
                <a:solidFill>
                  <a:srgbClr val="FF0000"/>
                </a:solidFill>
              </a:rPr>
              <a:t>(1 Corintios 2:14).</a:t>
            </a:r>
          </a:p>
          <a:p>
            <a:endParaRPr lang="es-CO" dirty="0"/>
          </a:p>
        </p:txBody>
      </p:sp>
    </p:spTree>
    <p:extLst>
      <p:ext uri="{BB962C8B-B14F-4D97-AF65-F5344CB8AC3E}">
        <p14:creationId xmlns:p14="http://schemas.microsoft.com/office/powerpoint/2010/main" val="3836286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40000"/>
              <a:lumOff val="60000"/>
            </a:schemeClr>
          </a:solidFill>
          <a:scene3d>
            <a:camera prst="orthographicFront"/>
            <a:lightRig rig="threePt" dir="t"/>
          </a:scene3d>
          <a:sp3d>
            <a:bevelT prst="convex"/>
          </a:sp3d>
        </p:spPr>
        <p:txBody>
          <a:bodyPr>
            <a:normAutofit fontScale="85000" lnSpcReduction="10000"/>
          </a:bodyPr>
          <a:lstStyle/>
          <a:p>
            <a:pPr marL="0" indent="0" algn="ctr">
              <a:buNone/>
            </a:pPr>
            <a:r>
              <a:rPr lang="es-CO" dirty="0"/>
              <a:t>Los que han nacido de nuevo tienen el Espíritu Santo morando en ellos; por eso pueden entender las cosas de Dios. </a:t>
            </a:r>
            <a:endParaRPr lang="es-CO" dirty="0" smtClean="0"/>
          </a:p>
          <a:p>
            <a:pPr marL="0" indent="0">
              <a:buNone/>
            </a:pPr>
            <a:endParaRPr lang="es-CO" dirty="0"/>
          </a:p>
          <a:p>
            <a:pPr marL="0" indent="0" algn="ctr">
              <a:buNone/>
            </a:pPr>
            <a:r>
              <a:rPr lang="es-CO" dirty="0" smtClean="0"/>
              <a:t>La </a:t>
            </a:r>
            <a:r>
              <a:rPr lang="es-CO" dirty="0"/>
              <a:t>Biblia dice:</a:t>
            </a:r>
          </a:p>
          <a:p>
            <a:pPr marL="0" indent="0" algn="ctr">
              <a:buNone/>
            </a:pPr>
            <a:r>
              <a:rPr lang="es-CO" dirty="0" smtClean="0"/>
              <a:t>«</a:t>
            </a:r>
            <a:r>
              <a:rPr lang="es-CO" dirty="0" smtClean="0">
                <a:latin typeface="Agency FB" pitchFamily="34" charset="0"/>
              </a:rPr>
              <a:t>Y </a:t>
            </a:r>
            <a:r>
              <a:rPr lang="es-CO" dirty="0">
                <a:latin typeface="Agency FB" pitchFamily="34" charset="0"/>
              </a:rPr>
              <a:t>nosotros no hemos recibido el espíritu del mundo, sino el Espíritu que proviene de Dios, para que sepamos lo que Dios nos ha </a:t>
            </a:r>
            <a:r>
              <a:rPr lang="es-CO" dirty="0" smtClean="0">
                <a:latin typeface="Agency FB" pitchFamily="34" charset="0"/>
              </a:rPr>
              <a:t>concedido</a:t>
            </a:r>
            <a:r>
              <a:rPr lang="es-CO" dirty="0" smtClean="0"/>
              <a:t>» </a:t>
            </a:r>
            <a:r>
              <a:rPr lang="es-CO" dirty="0">
                <a:solidFill>
                  <a:srgbClr val="FF0000"/>
                </a:solidFill>
              </a:rPr>
              <a:t>(1 Corintios 2:12)</a:t>
            </a:r>
            <a:r>
              <a:rPr lang="es-CO" dirty="0"/>
              <a:t>.</a:t>
            </a:r>
          </a:p>
          <a:p>
            <a:endParaRPr lang="es-CO" dirty="0" smtClean="0"/>
          </a:p>
          <a:p>
            <a:pPr marL="0" indent="0" algn="ctr">
              <a:buNone/>
            </a:pPr>
            <a:r>
              <a:rPr lang="es-CO" dirty="0" smtClean="0"/>
              <a:t>Cada </a:t>
            </a:r>
            <a:r>
              <a:rPr lang="es-CO" dirty="0"/>
              <a:t>vez que abrimos la Palabra de Dios para leerla, detengámonos por un momento para orar y pedir al Espíritu Santo que nos revele sus verdades. La oración del rey David es una buena oración para </a:t>
            </a:r>
            <a:r>
              <a:rPr lang="es-CO" dirty="0" smtClean="0"/>
              <a:t>nosotros. Él dice: «</a:t>
            </a:r>
            <a:r>
              <a:rPr lang="es-CO" dirty="0" smtClean="0">
                <a:latin typeface="Agency FB" pitchFamily="34" charset="0"/>
              </a:rPr>
              <a:t>Abre </a:t>
            </a:r>
            <a:r>
              <a:rPr lang="es-CO" dirty="0">
                <a:latin typeface="Agency FB" pitchFamily="34" charset="0"/>
              </a:rPr>
              <a:t>mis ojos, y miraré las maravillas de tu </a:t>
            </a:r>
            <a:r>
              <a:rPr lang="es-CO" dirty="0" smtClean="0">
                <a:latin typeface="Agency FB" pitchFamily="34" charset="0"/>
              </a:rPr>
              <a:t>ley</a:t>
            </a:r>
            <a:r>
              <a:rPr lang="es-CO" dirty="0" smtClean="0"/>
              <a:t>» </a:t>
            </a:r>
            <a:r>
              <a:rPr lang="es-CO" dirty="0">
                <a:solidFill>
                  <a:srgbClr val="FF0000"/>
                </a:solidFill>
              </a:rPr>
              <a:t>(Salmo 119:18).</a:t>
            </a:r>
          </a:p>
          <a:p>
            <a:endParaRPr lang="es-CO" dirty="0"/>
          </a:p>
        </p:txBody>
      </p:sp>
    </p:spTree>
    <p:extLst>
      <p:ext uri="{BB962C8B-B14F-4D97-AF65-F5344CB8AC3E}">
        <p14:creationId xmlns:p14="http://schemas.microsoft.com/office/powerpoint/2010/main" val="29543802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90000"/>
          </a:bodyPr>
          <a:lstStyle/>
          <a:p>
            <a:r>
              <a:rPr lang="es-CO" b="1" dirty="0"/>
              <a:t>CRECEMOS AL OBEDECER LA PALABRA DE DIOS</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Los </a:t>
            </a:r>
            <a:r>
              <a:rPr lang="es-CO" dirty="0"/>
              <a:t>cristianos deben crecer en la gracia y en el conocimiento del Señor Jesucristo. </a:t>
            </a:r>
            <a:endParaRPr lang="es-CO" dirty="0" smtClean="0"/>
          </a:p>
          <a:p>
            <a:pPr marL="0" indent="0" algn="ctr">
              <a:buNone/>
            </a:pPr>
            <a:r>
              <a:rPr lang="es-CO" dirty="0" smtClean="0"/>
              <a:t>Para </a:t>
            </a:r>
            <a:r>
              <a:rPr lang="es-CO" dirty="0"/>
              <a:t>crecer </a:t>
            </a:r>
            <a:r>
              <a:rPr lang="es-CO" dirty="0" smtClean="0"/>
              <a:t>físicamente necesitamos </a:t>
            </a:r>
            <a:r>
              <a:rPr lang="es-CO" dirty="0"/>
              <a:t>comida. </a:t>
            </a:r>
            <a:endParaRPr lang="es-CO" dirty="0" smtClean="0"/>
          </a:p>
          <a:p>
            <a:pPr marL="0" indent="0" algn="ctr">
              <a:buNone/>
            </a:pPr>
            <a:endParaRPr lang="es-CO" sz="3300" b="1" dirty="0" smtClean="0"/>
          </a:p>
          <a:p>
            <a:pPr marL="0" indent="0" algn="ctr">
              <a:buNone/>
            </a:pPr>
            <a:r>
              <a:rPr lang="es-CO" sz="3300" b="1" dirty="0" smtClean="0"/>
              <a:t>¿</a:t>
            </a:r>
            <a:r>
              <a:rPr lang="es-CO" sz="3300" b="1" dirty="0"/>
              <a:t>Cuál es nuestro alimento espiritual</a:t>
            </a:r>
            <a:r>
              <a:rPr lang="es-CO" sz="3300" b="1" dirty="0" smtClean="0"/>
              <a:t>?</a:t>
            </a:r>
          </a:p>
          <a:p>
            <a:pPr marL="0" indent="0" algn="ctr">
              <a:buNone/>
            </a:pPr>
            <a:r>
              <a:rPr lang="es-CO" dirty="0" smtClean="0"/>
              <a:t> </a:t>
            </a:r>
            <a:r>
              <a:rPr lang="es-CO" dirty="0"/>
              <a:t>Nuestro alimento espiritual es la Palabra de Dios. </a:t>
            </a:r>
            <a:endParaRPr lang="es-CO" dirty="0" smtClean="0"/>
          </a:p>
          <a:p>
            <a:pPr marL="0" indent="0">
              <a:buNone/>
            </a:pPr>
            <a:endParaRPr lang="es-CO" dirty="0" smtClean="0"/>
          </a:p>
          <a:p>
            <a:pPr marL="0" indent="0" algn="ctr">
              <a:buNone/>
            </a:pPr>
            <a:r>
              <a:rPr lang="es-CO" dirty="0" smtClean="0"/>
              <a:t>La </a:t>
            </a:r>
            <a:r>
              <a:rPr lang="es-CO" dirty="0"/>
              <a:t>Biblia dice:</a:t>
            </a:r>
          </a:p>
          <a:p>
            <a:pPr marL="0" indent="0" algn="ctr">
              <a:buNone/>
            </a:pPr>
            <a:r>
              <a:rPr lang="es-CO" dirty="0" smtClean="0"/>
              <a:t>«</a:t>
            </a:r>
            <a:r>
              <a:rPr lang="es-CO" dirty="0" smtClean="0">
                <a:latin typeface="Agency FB" pitchFamily="34" charset="0"/>
              </a:rPr>
              <a:t>Desead</a:t>
            </a:r>
            <a:r>
              <a:rPr lang="es-CO" dirty="0">
                <a:latin typeface="Agency FB" pitchFamily="34" charset="0"/>
              </a:rPr>
              <a:t>, como niños recién nacidos, la leche espiritual no adulterada, para que por ella </a:t>
            </a:r>
            <a:r>
              <a:rPr lang="es-CO" dirty="0" smtClean="0">
                <a:latin typeface="Agency FB" pitchFamily="34" charset="0"/>
              </a:rPr>
              <a:t>crezcáis</a:t>
            </a:r>
            <a:r>
              <a:rPr lang="es-CO" dirty="0" smtClean="0"/>
              <a:t>» </a:t>
            </a:r>
            <a:r>
              <a:rPr lang="es-CO" dirty="0">
                <a:solidFill>
                  <a:srgbClr val="FF0000"/>
                </a:solidFill>
              </a:rPr>
              <a:t>(1 Pedro 2:2).</a:t>
            </a:r>
          </a:p>
          <a:p>
            <a:pPr marL="0" indent="0" algn="ctr">
              <a:buNone/>
            </a:pPr>
            <a:endParaRPr lang="es-CO" dirty="0" smtClean="0"/>
          </a:p>
          <a:p>
            <a:pPr marL="0" indent="0" algn="ctr">
              <a:buNone/>
            </a:pPr>
            <a:r>
              <a:rPr lang="es-CO" dirty="0" smtClean="0"/>
              <a:t>Cuando </a:t>
            </a:r>
            <a:r>
              <a:rPr lang="es-CO" dirty="0"/>
              <a:t>comemos, tomamos </a:t>
            </a:r>
            <a:r>
              <a:rPr lang="es-CO" dirty="0" smtClean="0"/>
              <a:t>sus nutrientes y alimentos </a:t>
            </a:r>
            <a:r>
              <a:rPr lang="es-CO" dirty="0"/>
              <a:t>en nuestro cuerpo. Se vuelve parte de nosotros. De igual manera debemos tomar la Palabra de Dios en nuestra vida: </a:t>
            </a:r>
            <a:r>
              <a:rPr lang="es-CO" dirty="0" smtClean="0"/>
              <a:t>Ella debe </a:t>
            </a:r>
            <a:r>
              <a:rPr lang="es-CO" dirty="0"/>
              <a:t>convertirse en parte de </a:t>
            </a:r>
            <a:r>
              <a:rPr lang="es-CO" dirty="0" smtClean="0"/>
              <a:t>nosotros.</a:t>
            </a:r>
            <a:endParaRPr lang="es-CO" dirty="0"/>
          </a:p>
        </p:txBody>
      </p:sp>
    </p:spTree>
    <p:extLst>
      <p:ext uri="{BB962C8B-B14F-4D97-AF65-F5344CB8AC3E}">
        <p14:creationId xmlns:p14="http://schemas.microsoft.com/office/powerpoint/2010/main" val="162030876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wipe(down)">
                                      <p:cBhvr>
                                        <p:cTn id="1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90000"/>
          </a:bodyPr>
          <a:lstStyle/>
          <a:p>
            <a:r>
              <a:rPr lang="es-CO" b="1" dirty="0" smtClean="0"/>
              <a:t>Los alimentos necesarios para tener una salud integral</a:t>
            </a:r>
            <a:endParaRPr lang="es-CO" b="1" dirty="0"/>
          </a:p>
        </p:txBody>
      </p:sp>
      <p:sp>
        <p:nvSpPr>
          <p:cNvPr id="3" name="2 Marcador de contenido"/>
          <p:cNvSpPr>
            <a:spLocks noGrp="1"/>
          </p:cNvSpPr>
          <p:nvPr>
            <p:ph idx="1"/>
          </p:nvPr>
        </p:nvSpPr>
        <p:spPr>
          <a:xfrm>
            <a:off x="539552" y="5229200"/>
            <a:ext cx="3888432" cy="1312987"/>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1600" dirty="0" smtClean="0"/>
              <a:t>Si comemos pero no hacemos ejercicio nos enfermamos. Si hacemos ejercicio pero no comemos nos enfermamos.</a:t>
            </a:r>
          </a:p>
          <a:p>
            <a:pPr marL="0" indent="0" algn="ctr">
              <a:buNone/>
            </a:pPr>
            <a:r>
              <a:rPr lang="es-CO" sz="1600" dirty="0" smtClean="0"/>
              <a:t> El alimento y el ejercicio , son necesarios para tener un cuerpo saludable .</a:t>
            </a:r>
            <a:endParaRPr lang="es-CO" sz="1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73952"/>
            <a:ext cx="3600400" cy="321637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773952"/>
            <a:ext cx="3816424" cy="321637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558086" y="5157192"/>
            <a:ext cx="4334394" cy="138499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1400" dirty="0" smtClean="0"/>
              <a:t>El hombre está formado de Cuerpo, espíritu y alma. </a:t>
            </a:r>
            <a:r>
              <a:rPr lang="es-CO" sz="1400" b="1" dirty="0" smtClean="0">
                <a:solidFill>
                  <a:srgbClr val="FF0000"/>
                </a:solidFill>
              </a:rPr>
              <a:t>1Te.5.25. </a:t>
            </a:r>
            <a:r>
              <a:rPr lang="es-CO" sz="1400" dirty="0" smtClean="0"/>
              <a:t>Con nuestro </a:t>
            </a:r>
            <a:r>
              <a:rPr lang="es-CO" sz="1400" u="sng" dirty="0" smtClean="0"/>
              <a:t>Espíritu</a:t>
            </a:r>
            <a:r>
              <a:rPr lang="es-CO" sz="1400" dirty="0" smtClean="0"/>
              <a:t>, </a:t>
            </a:r>
            <a:r>
              <a:rPr lang="es-CO" sz="1400" dirty="0"/>
              <a:t>Dios puede comunicarse mediante su </a:t>
            </a:r>
            <a:r>
              <a:rPr lang="es-CO" sz="1400" dirty="0" smtClean="0"/>
              <a:t>Espíritu: </a:t>
            </a:r>
            <a:r>
              <a:rPr lang="es-CO" sz="1400" u="sng" dirty="0" smtClean="0"/>
              <a:t>Alma</a:t>
            </a:r>
            <a:r>
              <a:rPr lang="es-CO" sz="1400" dirty="0"/>
              <a:t>. los instintos, las emociones y los deseos. </a:t>
            </a:r>
            <a:r>
              <a:rPr lang="es-CO" sz="1400" u="sng" dirty="0" smtClean="0"/>
              <a:t>Cuerpo</a:t>
            </a:r>
            <a:r>
              <a:rPr lang="es-CO" sz="1400" dirty="0" smtClean="0"/>
              <a:t>: estructura </a:t>
            </a:r>
            <a:r>
              <a:rPr lang="es-CO" sz="1400" dirty="0"/>
              <a:t>corporal -carne </a:t>
            </a:r>
            <a:r>
              <a:rPr lang="es-CO" sz="1400" dirty="0" smtClean="0"/>
              <a:t>, sangre </a:t>
            </a:r>
            <a:r>
              <a:rPr lang="es-CO" sz="1400" dirty="0"/>
              <a:t>y </a:t>
            </a:r>
            <a:r>
              <a:rPr lang="es-CO" sz="1400" dirty="0" smtClean="0"/>
              <a:t>huesos. El alimento espiritual, lo obtenemos a través del estudio de la Biblia.</a:t>
            </a:r>
            <a:endParaRPr lang="es-CO" sz="1400" dirty="0"/>
          </a:p>
        </p:txBody>
      </p:sp>
    </p:spTree>
    <p:extLst>
      <p:ext uri="{BB962C8B-B14F-4D97-AF65-F5344CB8AC3E}">
        <p14:creationId xmlns:p14="http://schemas.microsoft.com/office/powerpoint/2010/main" val="262433681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500" fill="hold"/>
                                        <p:tgtEl>
                                          <p:spTgt spid="1027"/>
                                        </p:tgtEl>
                                        <p:attrNameLst>
                                          <p:attrName>ppt_w</p:attrName>
                                        </p:attrNameLst>
                                      </p:cBhvr>
                                      <p:tavLst>
                                        <p:tav tm="0">
                                          <p:val>
                                            <p:fltVal val="0"/>
                                          </p:val>
                                        </p:tav>
                                        <p:tav tm="100000">
                                          <p:val>
                                            <p:strVal val="#ppt_w"/>
                                          </p:val>
                                        </p:tav>
                                      </p:tavLst>
                                    </p:anim>
                                    <p:anim calcmode="lin" valueType="num">
                                      <p:cBhvr>
                                        <p:cTn id="8" dur="500" fill="hold"/>
                                        <p:tgtEl>
                                          <p:spTgt spid="1027"/>
                                        </p:tgtEl>
                                        <p:attrNameLst>
                                          <p:attrName>ppt_h</p:attrName>
                                        </p:attrNameLst>
                                      </p:cBhvr>
                                      <p:tavLst>
                                        <p:tav tm="0">
                                          <p:val>
                                            <p:fltVal val="0"/>
                                          </p:val>
                                        </p:tav>
                                        <p:tav tm="100000">
                                          <p:val>
                                            <p:strVal val="#ppt_h"/>
                                          </p:val>
                                        </p:tav>
                                      </p:tavLst>
                                    </p:anim>
                                    <p:animEffect transition="in" filter="fade">
                                      <p:cBhvr>
                                        <p:cTn id="9" dur="500"/>
                                        <p:tgtEl>
                                          <p:spTgt spid="102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2">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sz="3400" b="1" dirty="0" smtClean="0"/>
              <a:t>¿CÓMO TOMAMOS LA PALABRA DE DIOS EN NUESTRA VIDA? </a:t>
            </a:r>
          </a:p>
          <a:p>
            <a:pPr marL="0" indent="0" algn="ctr">
              <a:buNone/>
            </a:pPr>
            <a:r>
              <a:rPr lang="es-CO" b="1" u="sng" dirty="0" smtClean="0"/>
              <a:t>Obedeciéndola</a:t>
            </a:r>
            <a:r>
              <a:rPr lang="es-CO" b="1" u="sng" dirty="0"/>
              <a:t>. </a:t>
            </a:r>
            <a:endParaRPr lang="es-CO" b="1" u="sng" dirty="0" smtClean="0"/>
          </a:p>
          <a:p>
            <a:pPr marL="0" indent="0">
              <a:buNone/>
            </a:pPr>
            <a:endParaRPr lang="es-CO" dirty="0" smtClean="0"/>
          </a:p>
          <a:p>
            <a:pPr marL="0" indent="0" algn="ctr">
              <a:buNone/>
            </a:pPr>
            <a:r>
              <a:rPr lang="es-CO" dirty="0" smtClean="0"/>
              <a:t>La </a:t>
            </a:r>
            <a:r>
              <a:rPr lang="es-CO" dirty="0"/>
              <a:t>Biblia dice:</a:t>
            </a:r>
          </a:p>
          <a:p>
            <a:pPr marL="0" indent="0" algn="ctr">
              <a:buNone/>
            </a:pPr>
            <a:r>
              <a:rPr lang="es-CO" dirty="0" smtClean="0"/>
              <a:t>«</a:t>
            </a:r>
            <a:r>
              <a:rPr lang="es-CO" dirty="0" smtClean="0">
                <a:latin typeface="Agency FB" pitchFamily="34" charset="0"/>
              </a:rPr>
              <a:t>Sed </a:t>
            </a:r>
            <a:r>
              <a:rPr lang="es-CO" dirty="0">
                <a:latin typeface="Agency FB" pitchFamily="34" charset="0"/>
              </a:rPr>
              <a:t>hacedores de la palabra, y no tan solamente </a:t>
            </a:r>
            <a:r>
              <a:rPr lang="es-CO" dirty="0" smtClean="0">
                <a:latin typeface="Agency FB" pitchFamily="34" charset="0"/>
              </a:rPr>
              <a:t>oidores»</a:t>
            </a:r>
            <a:r>
              <a:rPr lang="es-CO" dirty="0" smtClean="0"/>
              <a:t> </a:t>
            </a:r>
            <a:r>
              <a:rPr lang="es-CO" dirty="0">
                <a:solidFill>
                  <a:srgbClr val="FF0000"/>
                </a:solidFill>
              </a:rPr>
              <a:t>(Santiago 1:22).</a:t>
            </a:r>
          </a:p>
          <a:p>
            <a:pPr marL="0" indent="0" algn="ctr">
              <a:buNone/>
            </a:pPr>
            <a:r>
              <a:rPr lang="es-CO" dirty="0" smtClean="0"/>
              <a:t>Al </a:t>
            </a:r>
            <a:r>
              <a:rPr lang="es-CO" dirty="0"/>
              <a:t>leer la Palabra de Dios, </a:t>
            </a:r>
            <a:r>
              <a:rPr lang="es-CO" dirty="0" smtClean="0"/>
              <a:t>obtenemos </a:t>
            </a:r>
            <a:r>
              <a:rPr lang="es-CO" dirty="0"/>
              <a:t>sus verdades, reclamemos sus promesas y obedezcamos sus mandamientos.</a:t>
            </a:r>
          </a:p>
          <a:p>
            <a:pPr marL="0" indent="0" algn="ctr">
              <a:buNone/>
            </a:pPr>
            <a:endParaRPr lang="es-CO" dirty="0"/>
          </a:p>
          <a:p>
            <a:pPr marL="0" indent="0" algn="ctr">
              <a:buNone/>
            </a:pPr>
            <a:r>
              <a:rPr lang="es-CO" b="1" dirty="0"/>
              <a:t>EMPIEZA A LEER LA PALABRA DE DIOS HOY. </a:t>
            </a:r>
            <a:endParaRPr lang="es-CO" b="1" dirty="0" smtClean="0"/>
          </a:p>
          <a:p>
            <a:pPr marL="0" indent="0" algn="ctr">
              <a:buNone/>
            </a:pPr>
            <a:r>
              <a:rPr lang="es-CO" dirty="0" smtClean="0"/>
              <a:t>Empieza </a:t>
            </a:r>
            <a:r>
              <a:rPr lang="es-CO" dirty="0"/>
              <a:t>con el Evangelio Según San Juan. </a:t>
            </a:r>
            <a:endParaRPr lang="es-CO" dirty="0" smtClean="0"/>
          </a:p>
          <a:p>
            <a:pPr marL="0" indent="0" algn="ctr">
              <a:buNone/>
            </a:pPr>
            <a:r>
              <a:rPr lang="es-CO" dirty="0" smtClean="0"/>
              <a:t>Pide </a:t>
            </a:r>
            <a:r>
              <a:rPr lang="es-CO" dirty="0"/>
              <a:t>al Espíritu Santo que te ayude a comprenderlo. </a:t>
            </a:r>
            <a:endParaRPr lang="es-CO" dirty="0" smtClean="0"/>
          </a:p>
          <a:p>
            <a:pPr marL="0" indent="0" algn="ctr">
              <a:buNone/>
            </a:pPr>
            <a:r>
              <a:rPr lang="es-CO" dirty="0" smtClean="0"/>
              <a:t>Subraya </a:t>
            </a:r>
            <a:r>
              <a:rPr lang="es-CO" dirty="0"/>
              <a:t>los versículos que te parezca que hablan especialmente a tu corazón. </a:t>
            </a:r>
            <a:endParaRPr lang="es-CO" dirty="0" smtClean="0"/>
          </a:p>
          <a:p>
            <a:pPr marL="0" indent="0" algn="ctr">
              <a:buNone/>
            </a:pPr>
            <a:r>
              <a:rPr lang="es-CO" dirty="0" smtClean="0"/>
              <a:t>Esto </a:t>
            </a:r>
            <a:r>
              <a:rPr lang="es-CO" dirty="0"/>
              <a:t>hará que tu Biblia te sea aún más valiosa. </a:t>
            </a:r>
            <a:endParaRPr lang="es-CO" dirty="0" smtClean="0"/>
          </a:p>
          <a:p>
            <a:pPr marL="0" indent="0" algn="ctr">
              <a:buNone/>
            </a:pPr>
            <a:endParaRPr lang="es-CO" dirty="0"/>
          </a:p>
          <a:p>
            <a:pPr marL="0" indent="0" algn="ctr">
              <a:buNone/>
            </a:pPr>
            <a:r>
              <a:rPr lang="es-CO" dirty="0" smtClean="0"/>
              <a:t>Para </a:t>
            </a:r>
            <a:r>
              <a:rPr lang="es-CO" dirty="0"/>
              <a:t>esto un lápiz de color o resaltador es mejor. (No uses bolígrafos o plumas fuentes; la tinta de éstos pasará al otro lado del papel en la mayoría de las Biblias.)</a:t>
            </a:r>
          </a:p>
        </p:txBody>
      </p:sp>
    </p:spTree>
    <p:extLst>
      <p:ext uri="{BB962C8B-B14F-4D97-AF65-F5344CB8AC3E}">
        <p14:creationId xmlns:p14="http://schemas.microsoft.com/office/powerpoint/2010/main" val="301867631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00"/>
                                        <p:tgtEl>
                                          <p:spTgt spid="3">
                                            <p:txEl>
                                              <p:pRg st="7" end="7"/>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wipe(down)">
                                      <p:cBhvr>
                                        <p:cTn id="10" dur="500"/>
                                        <p:tgtEl>
                                          <p:spTgt spid="3">
                                            <p:txEl>
                                              <p:pRg st="8" end="8"/>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wipe(down)">
                                      <p:cBhvr>
                                        <p:cTn id="13" dur="500"/>
                                        <p:tgtEl>
                                          <p:spTgt spid="3">
                                            <p:txEl>
                                              <p:pRg st="9" end="9"/>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0" end="10"/>
                                            </p:txEl>
                                          </p:spTgt>
                                        </p:tgtEl>
                                        <p:attrNameLst>
                                          <p:attrName>style.visibility</p:attrName>
                                        </p:attrNameLst>
                                      </p:cBhvr>
                                      <p:to>
                                        <p:strVal val="visible"/>
                                      </p:to>
                                    </p:set>
                                    <p:animEffect transition="in" filter="wipe(down)">
                                      <p:cBhvr>
                                        <p:cTn id="16" dur="500"/>
                                        <p:tgtEl>
                                          <p:spTgt spid="3">
                                            <p:txEl>
                                              <p:pRg st="10" end="10"/>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animEffect transition="in" filter="wipe(down)">
                                      <p:cBhvr>
                                        <p:cTn id="19" dur="500"/>
                                        <p:tgtEl>
                                          <p:spTgt spid="3">
                                            <p:txEl>
                                              <p:pRg st="11" end="11"/>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13" end="13"/>
                                            </p:txEl>
                                          </p:spTgt>
                                        </p:tgtEl>
                                        <p:attrNameLst>
                                          <p:attrName>style.visibility</p:attrName>
                                        </p:attrNameLst>
                                      </p:cBhvr>
                                      <p:to>
                                        <p:strVal val="visible"/>
                                      </p:to>
                                    </p:set>
                                    <p:animEffect transition="in" filter="wipe(down)">
                                      <p:cBhvr>
                                        <p:cTn id="22"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95000"/>
            </a:schemeClr>
          </a:solidFill>
          <a:scene3d>
            <a:camera prst="orthographicFront"/>
            <a:lightRig rig="threePt" dir="t"/>
          </a:scene3d>
          <a:sp3d>
            <a:bevelT w="165100" prst="coolSlant"/>
          </a:sp3d>
        </p:spPr>
        <p:txBody>
          <a:bodyPr>
            <a:normAutofit fontScale="62500" lnSpcReduction="20000"/>
          </a:bodyPr>
          <a:lstStyle/>
          <a:p>
            <a:pPr marL="0" indent="0" algn="ctr">
              <a:buNone/>
            </a:pPr>
            <a:r>
              <a:rPr lang="es-CO" sz="3800" b="1" dirty="0" smtClean="0"/>
              <a:t>¿Por qué comenzar con el Evangelio de San Juan?</a:t>
            </a:r>
          </a:p>
          <a:p>
            <a:pPr marL="0" indent="0" algn="ctr">
              <a:buNone/>
            </a:pPr>
            <a:r>
              <a:rPr lang="es-CO" dirty="0" smtClean="0"/>
              <a:t>En </a:t>
            </a:r>
            <a:r>
              <a:rPr lang="es-CO" dirty="0"/>
              <a:t>el Evangelio de Juan encontrarás </a:t>
            </a:r>
            <a:r>
              <a:rPr lang="es-CO" dirty="0" smtClean="0"/>
              <a:t>barias cosas importantes:</a:t>
            </a:r>
          </a:p>
          <a:p>
            <a:pPr marL="0" indent="0" algn="ctr">
              <a:buNone/>
            </a:pPr>
            <a:endParaRPr lang="es-CO" dirty="0" smtClean="0"/>
          </a:p>
          <a:p>
            <a:pPr marL="0" indent="0" algn="ctr">
              <a:buNone/>
            </a:pPr>
            <a:r>
              <a:rPr lang="es-CO" dirty="0" smtClean="0"/>
              <a:t>(</a:t>
            </a:r>
            <a:r>
              <a:rPr lang="es-CO" b="1" dirty="0" smtClean="0"/>
              <a:t>1</a:t>
            </a:r>
            <a:r>
              <a:rPr lang="es-CO" dirty="0" smtClean="0"/>
              <a:t>). </a:t>
            </a:r>
            <a:r>
              <a:rPr lang="es-CO" dirty="0">
                <a:solidFill>
                  <a:srgbClr val="FF0000"/>
                </a:solidFill>
              </a:rPr>
              <a:t>Q</a:t>
            </a:r>
            <a:r>
              <a:rPr lang="es-CO" dirty="0" smtClean="0">
                <a:solidFill>
                  <a:srgbClr val="FF0000"/>
                </a:solidFill>
              </a:rPr>
              <a:t>ue </a:t>
            </a:r>
            <a:r>
              <a:rPr lang="es-CO" dirty="0">
                <a:solidFill>
                  <a:srgbClr val="FF0000"/>
                </a:solidFill>
              </a:rPr>
              <a:t>el Señor Jesús es la Palabra de </a:t>
            </a:r>
            <a:r>
              <a:rPr lang="es-CO" dirty="0" smtClean="0">
                <a:solidFill>
                  <a:srgbClr val="FF0000"/>
                </a:solidFill>
              </a:rPr>
              <a:t>Dios</a:t>
            </a:r>
            <a:r>
              <a:rPr lang="es-CO" dirty="0">
                <a:solidFill>
                  <a:srgbClr val="FF0000"/>
                </a:solidFill>
              </a:rPr>
              <a:t>.</a:t>
            </a:r>
            <a:endParaRPr lang="es-CO" dirty="0" smtClean="0">
              <a:solidFill>
                <a:srgbClr val="FF0000"/>
              </a:solidFill>
            </a:endParaRPr>
          </a:p>
          <a:p>
            <a:pPr marL="0" indent="0" algn="ctr">
              <a:buNone/>
            </a:pPr>
            <a:r>
              <a:rPr lang="es-CO" dirty="0" smtClean="0"/>
              <a:t>(</a:t>
            </a:r>
            <a:r>
              <a:rPr lang="es-CO" b="1" dirty="0" smtClean="0"/>
              <a:t>2</a:t>
            </a:r>
            <a:r>
              <a:rPr lang="es-CO" dirty="0" smtClean="0"/>
              <a:t>). </a:t>
            </a:r>
            <a:r>
              <a:rPr lang="es-CO" dirty="0" smtClean="0">
                <a:solidFill>
                  <a:srgbClr val="FF0000"/>
                </a:solidFill>
              </a:rPr>
              <a:t>El </a:t>
            </a:r>
            <a:r>
              <a:rPr lang="es-CO" dirty="0">
                <a:solidFill>
                  <a:srgbClr val="FF0000"/>
                </a:solidFill>
              </a:rPr>
              <a:t>es el Cordero de </a:t>
            </a:r>
            <a:r>
              <a:rPr lang="es-CO" dirty="0" smtClean="0">
                <a:solidFill>
                  <a:srgbClr val="FF0000"/>
                </a:solidFill>
              </a:rPr>
              <a:t>Dios. </a:t>
            </a:r>
          </a:p>
          <a:p>
            <a:pPr marL="0" indent="0" algn="ctr">
              <a:buNone/>
            </a:pPr>
            <a:r>
              <a:rPr lang="es-CO" dirty="0" smtClean="0"/>
              <a:t>(</a:t>
            </a:r>
            <a:r>
              <a:rPr lang="es-CO" b="1" dirty="0" smtClean="0"/>
              <a:t>3</a:t>
            </a:r>
            <a:r>
              <a:rPr lang="es-CO" dirty="0" smtClean="0"/>
              <a:t>). </a:t>
            </a:r>
            <a:r>
              <a:rPr lang="es-CO" dirty="0">
                <a:solidFill>
                  <a:srgbClr val="FF0000"/>
                </a:solidFill>
              </a:rPr>
              <a:t>E</a:t>
            </a:r>
            <a:r>
              <a:rPr lang="es-CO" dirty="0" smtClean="0">
                <a:solidFill>
                  <a:srgbClr val="FF0000"/>
                </a:solidFill>
              </a:rPr>
              <a:t>s </a:t>
            </a:r>
            <a:r>
              <a:rPr lang="es-CO" dirty="0">
                <a:solidFill>
                  <a:srgbClr val="FF0000"/>
                </a:solidFill>
              </a:rPr>
              <a:t>el Pan viviente que vino del </a:t>
            </a:r>
            <a:r>
              <a:rPr lang="es-CO" dirty="0" smtClean="0">
                <a:solidFill>
                  <a:srgbClr val="FF0000"/>
                </a:solidFill>
              </a:rPr>
              <a:t>Cielo. </a:t>
            </a:r>
          </a:p>
          <a:p>
            <a:pPr marL="0" indent="0" algn="ctr">
              <a:buNone/>
            </a:pPr>
            <a:r>
              <a:rPr lang="es-CO" dirty="0" smtClean="0"/>
              <a:t>(</a:t>
            </a:r>
            <a:r>
              <a:rPr lang="es-CO" b="1" dirty="0" smtClean="0"/>
              <a:t>4</a:t>
            </a:r>
            <a:r>
              <a:rPr lang="es-CO" dirty="0" smtClean="0"/>
              <a:t>). </a:t>
            </a:r>
            <a:r>
              <a:rPr lang="es-CO" dirty="0" smtClean="0">
                <a:solidFill>
                  <a:srgbClr val="FF0000"/>
                </a:solidFill>
              </a:rPr>
              <a:t>El </a:t>
            </a:r>
            <a:r>
              <a:rPr lang="es-CO" dirty="0">
                <a:solidFill>
                  <a:srgbClr val="FF0000"/>
                </a:solidFill>
              </a:rPr>
              <a:t>es el Camino, la Verdad y la </a:t>
            </a:r>
            <a:r>
              <a:rPr lang="es-CO" dirty="0" smtClean="0">
                <a:solidFill>
                  <a:srgbClr val="FF0000"/>
                </a:solidFill>
              </a:rPr>
              <a:t>Vida. </a:t>
            </a:r>
          </a:p>
          <a:p>
            <a:pPr marL="0" indent="0" algn="ctr">
              <a:buNone/>
            </a:pPr>
            <a:r>
              <a:rPr lang="es-CO" dirty="0" smtClean="0"/>
              <a:t>(</a:t>
            </a:r>
            <a:r>
              <a:rPr lang="es-CO" b="1" dirty="0" smtClean="0"/>
              <a:t>5</a:t>
            </a:r>
            <a:r>
              <a:rPr lang="es-CO" dirty="0" smtClean="0"/>
              <a:t>). </a:t>
            </a:r>
            <a:r>
              <a:rPr lang="es-CO" dirty="0">
                <a:solidFill>
                  <a:srgbClr val="FF0000"/>
                </a:solidFill>
              </a:rPr>
              <a:t>E</a:t>
            </a:r>
            <a:r>
              <a:rPr lang="es-CO" dirty="0" smtClean="0">
                <a:solidFill>
                  <a:srgbClr val="FF0000"/>
                </a:solidFill>
              </a:rPr>
              <a:t>s </a:t>
            </a:r>
            <a:r>
              <a:rPr lang="es-CO" dirty="0">
                <a:solidFill>
                  <a:srgbClr val="FF0000"/>
                </a:solidFill>
              </a:rPr>
              <a:t>el Buen </a:t>
            </a:r>
            <a:r>
              <a:rPr lang="es-CO" dirty="0" smtClean="0">
                <a:solidFill>
                  <a:srgbClr val="FF0000"/>
                </a:solidFill>
              </a:rPr>
              <a:t>Pastor</a:t>
            </a:r>
            <a:r>
              <a:rPr lang="es-CO" dirty="0">
                <a:solidFill>
                  <a:srgbClr val="FF0000"/>
                </a:solidFill>
              </a:rPr>
              <a:t>.</a:t>
            </a:r>
            <a:endParaRPr lang="es-CO" dirty="0" smtClean="0">
              <a:solidFill>
                <a:srgbClr val="FF0000"/>
              </a:solidFill>
            </a:endParaRPr>
          </a:p>
          <a:p>
            <a:pPr marL="0" indent="0" algn="ctr">
              <a:buNone/>
            </a:pPr>
            <a:r>
              <a:rPr lang="es-CO" dirty="0" smtClean="0"/>
              <a:t>(</a:t>
            </a:r>
            <a:r>
              <a:rPr lang="es-CO" b="1" dirty="0" smtClean="0"/>
              <a:t>6</a:t>
            </a:r>
            <a:r>
              <a:rPr lang="es-CO" dirty="0" smtClean="0"/>
              <a:t>). </a:t>
            </a:r>
            <a:r>
              <a:rPr lang="es-CO" dirty="0">
                <a:solidFill>
                  <a:srgbClr val="FF0000"/>
                </a:solidFill>
              </a:rPr>
              <a:t>E</a:t>
            </a:r>
            <a:r>
              <a:rPr lang="es-CO" dirty="0" smtClean="0">
                <a:solidFill>
                  <a:srgbClr val="FF0000"/>
                </a:solidFill>
              </a:rPr>
              <a:t>s </a:t>
            </a:r>
            <a:r>
              <a:rPr lang="es-CO" dirty="0">
                <a:solidFill>
                  <a:srgbClr val="FF0000"/>
                </a:solidFill>
              </a:rPr>
              <a:t>la Resurrección y la </a:t>
            </a:r>
            <a:r>
              <a:rPr lang="es-CO" dirty="0" smtClean="0">
                <a:solidFill>
                  <a:srgbClr val="FF0000"/>
                </a:solidFill>
              </a:rPr>
              <a:t>Vida. </a:t>
            </a:r>
          </a:p>
          <a:p>
            <a:pPr marL="0" indent="0" algn="ctr">
              <a:buNone/>
            </a:pPr>
            <a:r>
              <a:rPr lang="es-CO" dirty="0" smtClean="0"/>
              <a:t>(</a:t>
            </a:r>
            <a:r>
              <a:rPr lang="es-CO" b="1" dirty="0" smtClean="0"/>
              <a:t>7</a:t>
            </a:r>
            <a:r>
              <a:rPr lang="es-CO" dirty="0" smtClean="0"/>
              <a:t>). </a:t>
            </a:r>
            <a:r>
              <a:rPr lang="es-CO" dirty="0">
                <a:solidFill>
                  <a:srgbClr val="FF0000"/>
                </a:solidFill>
              </a:rPr>
              <a:t>E</a:t>
            </a:r>
            <a:r>
              <a:rPr lang="es-CO" dirty="0" smtClean="0">
                <a:solidFill>
                  <a:srgbClr val="FF0000"/>
                </a:solidFill>
              </a:rPr>
              <a:t>s </a:t>
            </a:r>
            <a:r>
              <a:rPr lang="es-CO" dirty="0">
                <a:solidFill>
                  <a:srgbClr val="FF0000"/>
                </a:solidFill>
              </a:rPr>
              <a:t>la Vid </a:t>
            </a:r>
            <a:r>
              <a:rPr lang="es-CO" dirty="0" smtClean="0">
                <a:solidFill>
                  <a:srgbClr val="FF0000"/>
                </a:solidFill>
              </a:rPr>
              <a:t>verdadera</a:t>
            </a:r>
            <a:r>
              <a:rPr lang="es-CO" dirty="0">
                <a:solidFill>
                  <a:srgbClr val="FF0000"/>
                </a:solidFill>
              </a:rPr>
              <a:t>.</a:t>
            </a:r>
            <a:endParaRPr lang="es-CO" dirty="0" smtClean="0">
              <a:solidFill>
                <a:srgbClr val="FF0000"/>
              </a:solidFill>
            </a:endParaRPr>
          </a:p>
          <a:p>
            <a:pPr marL="0" indent="0" algn="ctr">
              <a:buNone/>
            </a:pPr>
            <a:r>
              <a:rPr lang="es-CO" dirty="0" smtClean="0"/>
              <a:t>(</a:t>
            </a:r>
            <a:r>
              <a:rPr lang="es-CO" b="1" dirty="0" smtClean="0"/>
              <a:t>8</a:t>
            </a:r>
            <a:r>
              <a:rPr lang="es-CO" dirty="0" smtClean="0"/>
              <a:t>). </a:t>
            </a:r>
            <a:r>
              <a:rPr lang="es-CO" dirty="0">
                <a:solidFill>
                  <a:srgbClr val="FF0000"/>
                </a:solidFill>
              </a:rPr>
              <a:t>E</a:t>
            </a:r>
            <a:r>
              <a:rPr lang="es-CO" dirty="0" smtClean="0">
                <a:solidFill>
                  <a:srgbClr val="FF0000"/>
                </a:solidFill>
              </a:rPr>
              <a:t>s </a:t>
            </a:r>
            <a:r>
              <a:rPr lang="es-CO" dirty="0">
                <a:solidFill>
                  <a:srgbClr val="FF0000"/>
                </a:solidFill>
              </a:rPr>
              <a:t>Quien murió por nuestros </a:t>
            </a:r>
            <a:r>
              <a:rPr lang="es-CO" dirty="0" smtClean="0">
                <a:solidFill>
                  <a:srgbClr val="FF0000"/>
                </a:solidFill>
              </a:rPr>
              <a:t>pecados. </a:t>
            </a:r>
          </a:p>
          <a:p>
            <a:pPr marL="0" indent="0" algn="ctr">
              <a:buNone/>
            </a:pPr>
            <a:r>
              <a:rPr lang="es-CO" dirty="0" smtClean="0"/>
              <a:t>(</a:t>
            </a:r>
            <a:r>
              <a:rPr lang="es-CO" b="1" dirty="0" smtClean="0"/>
              <a:t>9</a:t>
            </a:r>
            <a:r>
              <a:rPr lang="es-CO" dirty="0" smtClean="0"/>
              <a:t>). </a:t>
            </a:r>
            <a:r>
              <a:rPr lang="es-CO" dirty="0">
                <a:solidFill>
                  <a:srgbClr val="FF0000"/>
                </a:solidFill>
              </a:rPr>
              <a:t>Y</a:t>
            </a:r>
            <a:r>
              <a:rPr lang="es-CO" dirty="0" smtClean="0">
                <a:solidFill>
                  <a:srgbClr val="FF0000"/>
                </a:solidFill>
              </a:rPr>
              <a:t> </a:t>
            </a:r>
            <a:r>
              <a:rPr lang="es-CO" dirty="0">
                <a:solidFill>
                  <a:srgbClr val="FF0000"/>
                </a:solidFill>
              </a:rPr>
              <a:t>Él es el Cristo viviente y resucitado</a:t>
            </a:r>
            <a:r>
              <a:rPr lang="es-CO" dirty="0" smtClean="0">
                <a:solidFill>
                  <a:srgbClr val="FF0000"/>
                </a:solidFill>
              </a:rPr>
              <a:t>.</a:t>
            </a:r>
          </a:p>
          <a:p>
            <a:pPr marL="0" indent="0" algn="ctr">
              <a:buNone/>
            </a:pPr>
            <a:endParaRPr lang="es-CO" dirty="0"/>
          </a:p>
          <a:p>
            <a:pPr marL="0" indent="0" algn="ctr">
              <a:buNone/>
            </a:pPr>
            <a:r>
              <a:rPr lang="es-CO" sz="3800" b="1" dirty="0" smtClean="0"/>
              <a:t>¿Qué otro Libro es recomendable que leas después?</a:t>
            </a:r>
            <a:endParaRPr lang="es-CO" sz="3800" b="1" dirty="0"/>
          </a:p>
          <a:p>
            <a:pPr marL="0" indent="0" algn="ctr">
              <a:buNone/>
            </a:pPr>
            <a:r>
              <a:rPr lang="es-CO" dirty="0" smtClean="0"/>
              <a:t>después de leer el evangelio según san juan, lee el libro de los hechos. </a:t>
            </a:r>
          </a:p>
          <a:p>
            <a:pPr marL="0" indent="0" algn="ctr">
              <a:buNone/>
            </a:pPr>
            <a:r>
              <a:rPr lang="es-CO" dirty="0" smtClean="0"/>
              <a:t>Este </a:t>
            </a:r>
            <a:r>
              <a:rPr lang="es-CO" dirty="0"/>
              <a:t>libro cuenta de los primeros días de la Iglesia. </a:t>
            </a:r>
            <a:endParaRPr lang="es-CO" dirty="0" smtClean="0"/>
          </a:p>
          <a:p>
            <a:pPr marL="0" indent="0" algn="ctr">
              <a:buNone/>
            </a:pPr>
            <a:r>
              <a:rPr lang="es-CO" dirty="0" smtClean="0"/>
              <a:t>Luego </a:t>
            </a:r>
            <a:r>
              <a:rPr lang="es-CO" dirty="0"/>
              <a:t>empieza con el Evangelio Según San Mateo y lee el Nuevo Testamento entero; y finalmente, lee el Antiguo Testamento. </a:t>
            </a:r>
            <a:endParaRPr lang="es-CO" dirty="0" smtClean="0"/>
          </a:p>
          <a:p>
            <a:pPr marL="0" indent="0" algn="ctr">
              <a:buNone/>
            </a:pPr>
            <a:r>
              <a:rPr lang="es-CO" dirty="0" smtClean="0"/>
              <a:t>Esto </a:t>
            </a:r>
            <a:r>
              <a:rPr lang="es-CO" dirty="0"/>
              <a:t>tomará tiempo, pero será tiempo bien utilizado.</a:t>
            </a:r>
          </a:p>
        </p:txBody>
      </p:sp>
    </p:spTree>
    <p:extLst>
      <p:ext uri="{BB962C8B-B14F-4D97-AF65-F5344CB8AC3E}">
        <p14:creationId xmlns:p14="http://schemas.microsoft.com/office/powerpoint/2010/main" val="12410837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Effect transition="in" filter="barn(inVertical)">
                                      <p:cBhvr>
                                        <p:cTn id="7" dur="500"/>
                                        <p:tgtEl>
                                          <p:spTgt spid="3">
                                            <p:txEl>
                                              <p:pRg st="13" end="1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4" end="14"/>
                                            </p:txEl>
                                          </p:spTgt>
                                        </p:tgtEl>
                                        <p:attrNameLst>
                                          <p:attrName>style.visibility</p:attrName>
                                        </p:attrNameLst>
                                      </p:cBhvr>
                                      <p:to>
                                        <p:strVal val="visible"/>
                                      </p:to>
                                    </p:set>
                                    <p:animEffect transition="in" filter="barn(inVertical)">
                                      <p:cBhvr>
                                        <p:cTn id="10" dur="500"/>
                                        <p:tgtEl>
                                          <p:spTgt spid="3">
                                            <p:txEl>
                                              <p:pRg st="14" end="1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15" end="15"/>
                                            </p:txEl>
                                          </p:spTgt>
                                        </p:tgtEl>
                                        <p:attrNameLst>
                                          <p:attrName>style.visibility</p:attrName>
                                        </p:attrNameLst>
                                      </p:cBhvr>
                                      <p:to>
                                        <p:strVal val="visible"/>
                                      </p:to>
                                    </p:set>
                                    <p:animEffect transition="in" filter="barn(inVertical)">
                                      <p:cBhvr>
                                        <p:cTn id="13" dur="500"/>
                                        <p:tgtEl>
                                          <p:spTgt spid="3">
                                            <p:txEl>
                                              <p:pRg st="15" end="1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16" end="16"/>
                                            </p:txEl>
                                          </p:spTgt>
                                        </p:tgtEl>
                                        <p:attrNameLst>
                                          <p:attrName>style.visibility</p:attrName>
                                        </p:attrNameLst>
                                      </p:cBhvr>
                                      <p:to>
                                        <p:strVal val="visible"/>
                                      </p:to>
                                    </p:set>
                                    <p:animEffect transition="in" filter="barn(inVertical)">
                                      <p:cBhvr>
                                        <p:cTn id="16" dur="500"/>
                                        <p:tgtEl>
                                          <p:spTgt spid="3">
                                            <p:txEl>
                                              <p:pRg st="16" end="16"/>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17" end="17"/>
                                            </p:txEl>
                                          </p:spTgt>
                                        </p:tgtEl>
                                        <p:attrNameLst>
                                          <p:attrName>style.visibility</p:attrName>
                                        </p:attrNameLst>
                                      </p:cBhvr>
                                      <p:to>
                                        <p:strVal val="visible"/>
                                      </p:to>
                                    </p:set>
                                    <p:animEffect transition="in" filter="barn(inVertical)">
                                      <p:cBhvr>
                                        <p:cTn id="19" dur="500"/>
                                        <p:tgtEl>
                                          <p:spTgt spid="3">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p:spPr>
        <p:txBody>
          <a:bodyPr>
            <a:normAutofit fontScale="77500" lnSpcReduction="20000"/>
          </a:bodyPr>
          <a:lstStyle/>
          <a:p>
            <a:pPr marL="0" indent="0" algn="ctr">
              <a:buNone/>
            </a:pPr>
            <a:r>
              <a:rPr lang="es-CO" b="1" dirty="0" smtClean="0"/>
              <a:t>AL LEER LA BIBLIA, NO ESTÉS INDEBIDAMENTE ANSIOSO DE COSAS QUE NO COMPRENDAS COMPLETAMENTE. </a:t>
            </a:r>
          </a:p>
          <a:p>
            <a:pPr marL="0" indent="0" algn="ctr">
              <a:buNone/>
            </a:pPr>
            <a:r>
              <a:rPr lang="es-CO" dirty="0" smtClean="0"/>
              <a:t>Alguien </a:t>
            </a:r>
            <a:r>
              <a:rPr lang="es-CO" dirty="0"/>
              <a:t>ha dicho que leer la Biblia es como comer pescado. Cuando comes pescado, de vez en cuando encuentras espinas</a:t>
            </a:r>
            <a:r>
              <a:rPr lang="es-CO" dirty="0" smtClean="0"/>
              <a:t>.</a:t>
            </a:r>
          </a:p>
          <a:p>
            <a:pPr marL="0" indent="0" algn="ctr">
              <a:buNone/>
            </a:pPr>
            <a:r>
              <a:rPr lang="es-CO" dirty="0" smtClean="0"/>
              <a:t> </a:t>
            </a:r>
          </a:p>
          <a:p>
            <a:pPr marL="0" indent="0" algn="ctr">
              <a:buNone/>
            </a:pPr>
            <a:r>
              <a:rPr lang="es-CO" sz="4100" b="1" dirty="0" smtClean="0"/>
              <a:t>¿</a:t>
            </a:r>
            <a:r>
              <a:rPr lang="es-CO" sz="4100" b="1" dirty="0"/>
              <a:t>Qué haces cuando encuentras una espina? </a:t>
            </a:r>
            <a:endParaRPr lang="es-CO" sz="4100" b="1" dirty="0" smtClean="0"/>
          </a:p>
          <a:p>
            <a:pPr marL="0" indent="0" algn="ctr">
              <a:buNone/>
            </a:pPr>
            <a:r>
              <a:rPr lang="es-CO" dirty="0" smtClean="0">
                <a:solidFill>
                  <a:srgbClr val="FF0000"/>
                </a:solidFill>
              </a:rPr>
              <a:t>Sencillamente </a:t>
            </a:r>
            <a:r>
              <a:rPr lang="es-CO" dirty="0">
                <a:solidFill>
                  <a:srgbClr val="FF0000"/>
                </a:solidFill>
              </a:rPr>
              <a:t>la dejas a un lado y sigues comiendo el pescado. No tienes que desechar el pescado sólo porque encuentras una espina. Asimismo, cuando encuentres algo en la Biblia que no entiendas, sólo di: "</a:t>
            </a:r>
            <a:r>
              <a:rPr lang="es-CO" dirty="0">
                <a:solidFill>
                  <a:srgbClr val="FF0000"/>
                </a:solidFill>
                <a:latin typeface="Agency FB" pitchFamily="34" charset="0"/>
              </a:rPr>
              <a:t>Allí hay una espina; algo que yo no entiendo. Lo haré a un lado por ahora y seguiré leyendo la Palabra de Dios</a:t>
            </a:r>
            <a:r>
              <a:rPr lang="es-CO" dirty="0">
                <a:solidFill>
                  <a:srgbClr val="FF0000"/>
                </a:solidFill>
              </a:rPr>
              <a:t>".</a:t>
            </a:r>
          </a:p>
          <a:p>
            <a:endParaRPr lang="es-CO" dirty="0" smtClean="0"/>
          </a:p>
          <a:p>
            <a:pPr marL="0" indent="0">
              <a:buNone/>
            </a:pPr>
            <a:r>
              <a:rPr lang="es-CO" dirty="0" smtClean="0"/>
              <a:t>Otra cosa: </a:t>
            </a:r>
            <a:r>
              <a:rPr lang="es-CO" sz="3600" b="1" dirty="0"/>
              <a:t>N</a:t>
            </a:r>
            <a:r>
              <a:rPr lang="es-CO" sz="3600" b="1" dirty="0" smtClean="0"/>
              <a:t>o permitas que tu fe sea sacudida por los que afirman encontrar errores y contradicciones en la biblia</a:t>
            </a:r>
            <a:r>
              <a:rPr lang="es-CO" dirty="0" smtClean="0"/>
              <a:t>. </a:t>
            </a:r>
          </a:p>
          <a:p>
            <a:pPr marL="0" indent="0" algn="ctr">
              <a:buNone/>
            </a:pPr>
            <a:r>
              <a:rPr lang="es-CO" dirty="0" smtClean="0">
                <a:solidFill>
                  <a:srgbClr val="FF0000"/>
                </a:solidFill>
              </a:rPr>
              <a:t>Por </a:t>
            </a:r>
            <a:r>
              <a:rPr lang="es-CO" dirty="0">
                <a:solidFill>
                  <a:srgbClr val="FF0000"/>
                </a:solidFill>
              </a:rPr>
              <a:t>cientos de años los hombres incrédulos han tratado de desacreditar la Biblia, sin embargo hoy todavía perdura como la infalible Palabra de Dios</a:t>
            </a:r>
            <a:r>
              <a:rPr lang="es-CO" dirty="0"/>
              <a:t>.</a:t>
            </a:r>
          </a:p>
          <a:p>
            <a:endParaRPr lang="es-CO" dirty="0"/>
          </a:p>
        </p:txBody>
      </p:sp>
    </p:spTree>
    <p:extLst>
      <p:ext uri="{BB962C8B-B14F-4D97-AF65-F5344CB8AC3E}">
        <p14:creationId xmlns:p14="http://schemas.microsoft.com/office/powerpoint/2010/main" val="38791224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smCheck">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lstStyle/>
          <a:p>
            <a:r>
              <a:rPr lang="es-CO" b="1" dirty="0"/>
              <a:t>MEMORIZAR LAS ESCRITURAS</a:t>
            </a:r>
            <a:endParaRPr lang="es-CO" b="1" dirty="0"/>
          </a:p>
        </p:txBody>
      </p:sp>
      <p:sp>
        <p:nvSpPr>
          <p:cNvPr id="3" name="2 Marcador de contenido"/>
          <p:cNvSpPr>
            <a:spLocks noGrp="1"/>
          </p:cNvSpPr>
          <p:nvPr>
            <p:ph idx="1"/>
          </p:nvPr>
        </p:nvSpPr>
        <p:spPr>
          <a:xfrm>
            <a:off x="457200" y="1600200"/>
            <a:ext cx="8229600" cy="4853136"/>
          </a:xfrm>
          <a:solidFill>
            <a:schemeClr val="bg1"/>
          </a:solidFill>
          <a:scene3d>
            <a:camera prst="orthographicFront"/>
            <a:lightRig rig="threePt" dir="t"/>
          </a:scene3d>
          <a:sp3d>
            <a:bevelT w="165100" prst="coolSlant"/>
          </a:sp3d>
        </p:spPr>
        <p:txBody>
          <a:bodyPr>
            <a:normAutofit fontScale="70000" lnSpcReduction="20000"/>
          </a:bodyPr>
          <a:lstStyle/>
          <a:p>
            <a:pPr marL="0" indent="0" algn="ctr">
              <a:buNone/>
            </a:pPr>
            <a:r>
              <a:rPr lang="es-CO" sz="4000" b="1" dirty="0"/>
              <a:t>L</a:t>
            </a:r>
            <a:r>
              <a:rPr lang="es-CO" sz="4000" b="1" dirty="0" smtClean="0"/>
              <a:t>a forma más rápida y eficaz de ganar un conocimiento fundamental de la Biblia es memorizar porciones de ella. </a:t>
            </a:r>
          </a:p>
          <a:p>
            <a:pPr marL="0" indent="0" algn="ctr">
              <a:buNone/>
            </a:pPr>
            <a:r>
              <a:rPr lang="es-CO" dirty="0" smtClean="0"/>
              <a:t>Muchas </a:t>
            </a:r>
            <a:r>
              <a:rPr lang="es-CO" dirty="0"/>
              <a:t>veces hemos deseado testificar a otros, pero no hemos sabido qué decir. Si tú has memorizado las Escrituras, puedes decir: "Así dice Dios", y lo puedes decir con confianza porque es la Palabra de Dios. Recuerda </a:t>
            </a:r>
            <a:r>
              <a:rPr lang="es-CO" dirty="0" smtClean="0"/>
              <a:t>siempre, </a:t>
            </a:r>
            <a:r>
              <a:rPr lang="es-CO" dirty="0"/>
              <a:t>que no son nuestras palabras, sino la Palabra de Dios que el Espíritu Santo usa para la salvación de otros. </a:t>
            </a:r>
            <a:endParaRPr lang="es-CO" dirty="0" smtClean="0"/>
          </a:p>
          <a:p>
            <a:pPr marL="0" indent="0">
              <a:buNone/>
            </a:pPr>
            <a:endParaRPr lang="es-CO" dirty="0"/>
          </a:p>
          <a:p>
            <a:pPr marL="0" indent="0" algn="ctr">
              <a:buNone/>
            </a:pPr>
            <a:r>
              <a:rPr lang="es-CO" dirty="0" smtClean="0"/>
              <a:t>La </a:t>
            </a:r>
            <a:r>
              <a:rPr lang="es-CO" dirty="0"/>
              <a:t>Biblia dice:</a:t>
            </a:r>
          </a:p>
          <a:p>
            <a:pPr marL="0" indent="0" algn="ctr">
              <a:buNone/>
            </a:pPr>
            <a:r>
              <a:rPr lang="es-CO" dirty="0" smtClean="0"/>
              <a:t>«</a:t>
            </a:r>
            <a:r>
              <a:rPr lang="es-CO" dirty="0" smtClean="0">
                <a:latin typeface="Agency FB" pitchFamily="34" charset="0"/>
              </a:rPr>
              <a:t>Siendo </a:t>
            </a:r>
            <a:r>
              <a:rPr lang="es-CO" dirty="0">
                <a:latin typeface="Agency FB" pitchFamily="34" charset="0"/>
              </a:rPr>
              <a:t>renacidos, no de simiente corruptible, sino de incorruptible, por la palabra de Dios que vive y permanece para </a:t>
            </a:r>
            <a:r>
              <a:rPr lang="es-CO" dirty="0" smtClean="0">
                <a:latin typeface="Agency FB" pitchFamily="34" charset="0"/>
              </a:rPr>
              <a:t>siempre</a:t>
            </a:r>
            <a:r>
              <a:rPr lang="es-CO" dirty="0" smtClean="0"/>
              <a:t>» </a:t>
            </a:r>
            <a:r>
              <a:rPr lang="es-CO" b="1" dirty="0" smtClean="0">
                <a:solidFill>
                  <a:srgbClr val="FF0000"/>
                </a:solidFill>
              </a:rPr>
              <a:t>(</a:t>
            </a:r>
            <a:r>
              <a:rPr lang="es-CO" b="1" dirty="0">
                <a:solidFill>
                  <a:srgbClr val="FF0000"/>
                </a:solidFill>
              </a:rPr>
              <a:t>1 Pedro 1:23)</a:t>
            </a:r>
            <a:r>
              <a:rPr lang="es-CO" dirty="0"/>
              <a:t>.</a:t>
            </a:r>
          </a:p>
          <a:p>
            <a:pPr marL="0" indent="0" algn="ctr">
              <a:buNone/>
            </a:pPr>
            <a:r>
              <a:rPr lang="es-CO" dirty="0"/>
              <a:t>C</a:t>
            </a:r>
            <a:r>
              <a:rPr lang="es-CO" dirty="0" smtClean="0"/>
              <a:t>ada vez que </a:t>
            </a:r>
            <a:r>
              <a:rPr lang="es-CO" dirty="0"/>
              <a:t>memorizas una porción de la Palabra de Dios, te estás equipando con un instrumento más para servir a Dios.</a:t>
            </a:r>
          </a:p>
          <a:p>
            <a:endParaRPr lang="es-CO" dirty="0"/>
          </a:p>
        </p:txBody>
      </p:sp>
    </p:spTree>
    <p:extLst>
      <p:ext uri="{BB962C8B-B14F-4D97-AF65-F5344CB8AC3E}">
        <p14:creationId xmlns:p14="http://schemas.microsoft.com/office/powerpoint/2010/main" val="344470392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90000"/>
          </a:bodyPr>
          <a:lstStyle/>
          <a:p>
            <a:r>
              <a:rPr lang="es-CO" sz="3600" b="1" dirty="0"/>
              <a:t>¿CÓMO SE MEMORIZAN LAS ESCRITURAS?</a:t>
            </a:r>
            <a:endParaRPr lang="es-CO" sz="3600" b="1" dirty="0"/>
          </a:p>
        </p:txBody>
      </p:sp>
      <p:sp>
        <p:nvSpPr>
          <p:cNvPr id="3" name="2 Marcador de contenido"/>
          <p:cNvSpPr>
            <a:spLocks noGrp="1"/>
          </p:cNvSpPr>
          <p:nvPr>
            <p:ph idx="1"/>
          </p:nvPr>
        </p:nvSpPr>
        <p:spPr>
          <a:xfrm>
            <a:off x="457200" y="1600200"/>
            <a:ext cx="8229600" cy="5069160"/>
          </a:xfrm>
          <a:solidFill>
            <a:schemeClr val="bg1">
              <a:lumMod val="95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sz="4000" b="1" dirty="0"/>
              <a:t>E</a:t>
            </a:r>
            <a:r>
              <a:rPr lang="es-CO" sz="4000" b="1" dirty="0" smtClean="0"/>
              <a:t>l secreto de memorizar es repetición</a:t>
            </a:r>
            <a:r>
              <a:rPr lang="es-CO" dirty="0" smtClean="0"/>
              <a:t>, </a:t>
            </a:r>
            <a:r>
              <a:rPr lang="es-CO" sz="4000" b="1" dirty="0" smtClean="0"/>
              <a:t>una y otra ves. </a:t>
            </a:r>
            <a:r>
              <a:rPr lang="es-CO" sz="4000" b="1" dirty="0" smtClean="0"/>
              <a:t> </a:t>
            </a:r>
            <a:endParaRPr lang="es-CO" b="1" dirty="0" smtClean="0"/>
          </a:p>
          <a:p>
            <a:pPr marL="0" indent="0" algn="ctr">
              <a:buNone/>
            </a:pPr>
            <a:endParaRPr lang="es-CO" dirty="0" smtClean="0"/>
          </a:p>
          <a:p>
            <a:pPr marL="0" indent="0" algn="ctr">
              <a:buNone/>
            </a:pPr>
            <a:r>
              <a:rPr lang="es-CO" dirty="0" smtClean="0"/>
              <a:t>Si </a:t>
            </a:r>
            <a:r>
              <a:rPr lang="es-CO" dirty="0"/>
              <a:t>repites algo muchas veces, lo aprenderás de memoria. </a:t>
            </a:r>
            <a:endParaRPr lang="es-CO" dirty="0" smtClean="0"/>
          </a:p>
          <a:p>
            <a:pPr marL="0" indent="0" algn="ctr">
              <a:buNone/>
            </a:pPr>
            <a:r>
              <a:rPr lang="es-CO" dirty="0" smtClean="0">
                <a:solidFill>
                  <a:srgbClr val="FF0000"/>
                </a:solidFill>
              </a:rPr>
              <a:t>La </a:t>
            </a:r>
            <a:r>
              <a:rPr lang="es-CO" dirty="0">
                <a:solidFill>
                  <a:srgbClr val="FF0000"/>
                </a:solidFill>
              </a:rPr>
              <a:t>forma mejor y más sencilla para memorizar versículos es con el uso de tarjetas. Compra o haz unas tarjetas de 7 por 12 cm. En un lado de la tarjeta escribe el versículo que quieres aprender; en el otro lado escribe la cita. </a:t>
            </a:r>
            <a:endParaRPr lang="es-CO" dirty="0" smtClean="0">
              <a:solidFill>
                <a:srgbClr val="FF0000"/>
              </a:solidFill>
            </a:endParaRPr>
          </a:p>
          <a:p>
            <a:pPr marL="0" indent="0" algn="ctr">
              <a:buNone/>
            </a:pPr>
            <a:r>
              <a:rPr lang="es-CO" dirty="0" smtClean="0"/>
              <a:t>Asegúrate </a:t>
            </a:r>
            <a:r>
              <a:rPr lang="es-CO" dirty="0"/>
              <a:t>de copiar el versículo correctamente.</a:t>
            </a:r>
          </a:p>
          <a:p>
            <a:endParaRPr lang="es-CO" dirty="0" smtClean="0"/>
          </a:p>
          <a:p>
            <a:pPr marL="0" indent="0" algn="ctr">
              <a:buNone/>
            </a:pPr>
            <a:r>
              <a:rPr lang="es-CO" dirty="0"/>
              <a:t>L</a:t>
            </a:r>
            <a:r>
              <a:rPr lang="es-CO" dirty="0" smtClean="0"/>
              <a:t>leva contigo las tarjetas y </a:t>
            </a:r>
            <a:r>
              <a:rPr lang="es-CO" dirty="0"/>
              <a:t>repásalas durante el día tantas veces como puedas. Mira la cita en cada tarjeta y ve si puedes repetir el versículo. </a:t>
            </a:r>
            <a:endParaRPr lang="es-CO" dirty="0" smtClean="0"/>
          </a:p>
          <a:p>
            <a:pPr marL="0" indent="0">
              <a:buNone/>
            </a:pPr>
            <a:endParaRPr lang="es-CO" dirty="0"/>
          </a:p>
          <a:p>
            <a:pPr marL="0" indent="0" algn="ctr">
              <a:buNone/>
            </a:pPr>
            <a:r>
              <a:rPr lang="es-CO" dirty="0" smtClean="0">
                <a:solidFill>
                  <a:srgbClr val="FF0000"/>
                </a:solidFill>
              </a:rPr>
              <a:t>Después </a:t>
            </a:r>
            <a:r>
              <a:rPr lang="es-CO" dirty="0">
                <a:solidFill>
                  <a:srgbClr val="FF0000"/>
                </a:solidFill>
              </a:rPr>
              <a:t>verifica dando vuelta a la tarjeta y leyéndolo correctamente. Haz esto muchas veces. No estés satisfecho hasta que puedas repetir los versículos perfectamente. Muy pronto te darás cuenta de que has memorizado estos versículos y luego puedes agregar más versículos.</a:t>
            </a:r>
          </a:p>
          <a:p>
            <a:endParaRPr lang="es-CO" dirty="0">
              <a:solidFill>
                <a:srgbClr val="FF0000"/>
              </a:solidFill>
            </a:endParaRPr>
          </a:p>
        </p:txBody>
      </p:sp>
    </p:spTree>
    <p:extLst>
      <p:ext uri="{BB962C8B-B14F-4D97-AF65-F5344CB8AC3E}">
        <p14:creationId xmlns:p14="http://schemas.microsoft.com/office/powerpoint/2010/main" val="273312860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a:t>El secreto de memorizar es repetición, una y otra ves. </a:t>
            </a:r>
          </a:p>
        </p:txBody>
      </p:sp>
      <p:sp>
        <p:nvSpPr>
          <p:cNvPr id="3" name="2 Marcador de contenido"/>
          <p:cNvSpPr>
            <a:spLocks noGrp="1"/>
          </p:cNvSpPr>
          <p:nvPr>
            <p:ph idx="1"/>
          </p:nvPr>
        </p:nvSpPr>
        <p:spPr>
          <a:xfrm>
            <a:off x="457200" y="5229200"/>
            <a:ext cx="8229600" cy="896963"/>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lgn="ctr">
              <a:buNone/>
            </a:pPr>
            <a:r>
              <a:rPr lang="es-CO" sz="4000" b="1" dirty="0"/>
              <a:t>¡Repasa! ¡Repasa! ¡Repasa!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988840"/>
            <a:ext cx="3384376" cy="27713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1988840"/>
            <a:ext cx="2574479" cy="27713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988840"/>
            <a:ext cx="2016224" cy="27713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501398"/>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39700" h="139700" prst="divot"/>
          </a:sp3d>
        </p:spPr>
        <p:txBody>
          <a:bodyPr>
            <a:normAutofit fontScale="85000" lnSpcReduction="20000"/>
          </a:bodyPr>
          <a:lstStyle/>
          <a:p>
            <a:pPr marL="0" indent="0" algn="ctr">
              <a:buNone/>
            </a:pPr>
            <a:r>
              <a:rPr lang="es-CO" b="1" dirty="0"/>
              <a:t>¡TIENES QUE REPASAR!</a:t>
            </a:r>
          </a:p>
          <a:p>
            <a:pPr marL="0" indent="0" algn="ctr">
              <a:buNone/>
            </a:pPr>
            <a:r>
              <a:rPr lang="es-CO" sz="3300" b="1" dirty="0"/>
              <a:t>¿Cómo puedes recordar lo que has aprendido? </a:t>
            </a:r>
            <a:endParaRPr lang="es-CO" sz="3300" b="1" dirty="0" smtClean="0"/>
          </a:p>
          <a:p>
            <a:pPr marL="0" indent="0" algn="ctr">
              <a:buNone/>
            </a:pPr>
            <a:r>
              <a:rPr lang="es-CO" dirty="0" smtClean="0">
                <a:solidFill>
                  <a:srgbClr val="FF0000"/>
                </a:solidFill>
              </a:rPr>
              <a:t>Para </a:t>
            </a:r>
            <a:r>
              <a:rPr lang="es-CO" dirty="0">
                <a:solidFill>
                  <a:srgbClr val="FF0000"/>
                </a:solidFill>
              </a:rPr>
              <a:t>recordar lo que has aprendido, debes repasarlo a menudo. Puedes agregar nuevos versículos cada semana, pero ten cuidado de repasar los que ya has aprendido. </a:t>
            </a:r>
            <a:endParaRPr lang="es-CO" dirty="0" smtClean="0">
              <a:solidFill>
                <a:srgbClr val="FF0000"/>
              </a:solidFill>
            </a:endParaRPr>
          </a:p>
          <a:p>
            <a:pPr marL="0" indent="0" algn="ctr">
              <a:buNone/>
            </a:pPr>
            <a:r>
              <a:rPr lang="es-CO" dirty="0" smtClean="0"/>
              <a:t>¡</a:t>
            </a:r>
            <a:r>
              <a:rPr lang="es-CO" dirty="0"/>
              <a:t>Repasa! ¡Repasa! ¡</a:t>
            </a:r>
            <a:r>
              <a:rPr lang="es-CO" dirty="0" smtClean="0"/>
              <a:t>Repasa!</a:t>
            </a:r>
            <a:endParaRPr lang="es-CO" dirty="0"/>
          </a:p>
          <a:p>
            <a:endParaRPr lang="es-CO" dirty="0" smtClean="0"/>
          </a:p>
          <a:p>
            <a:pPr marL="0" indent="0" algn="ctr">
              <a:buNone/>
            </a:pPr>
            <a:r>
              <a:rPr lang="es-CO" b="1" dirty="0" smtClean="0"/>
              <a:t>PUEDES </a:t>
            </a:r>
            <a:r>
              <a:rPr lang="es-CO" b="1" dirty="0"/>
              <a:t>MEMORIZAR LAS ESCRITURAS. </a:t>
            </a:r>
            <a:endParaRPr lang="es-CO" b="1" dirty="0" smtClean="0"/>
          </a:p>
          <a:p>
            <a:pPr marL="0" indent="0" algn="ctr">
              <a:buNone/>
            </a:pPr>
            <a:r>
              <a:rPr lang="es-CO" dirty="0" smtClean="0">
                <a:solidFill>
                  <a:srgbClr val="FF0000"/>
                </a:solidFill>
              </a:rPr>
              <a:t>No </a:t>
            </a:r>
            <a:r>
              <a:rPr lang="es-CO" dirty="0">
                <a:solidFill>
                  <a:srgbClr val="FF0000"/>
                </a:solidFill>
              </a:rPr>
              <a:t>te des excusas diciendo que tienes mala memoria hasta que honradamente hayas probado el plan arriba mencionado. </a:t>
            </a:r>
            <a:endParaRPr lang="es-CO" dirty="0" smtClean="0">
              <a:solidFill>
                <a:srgbClr val="FF0000"/>
              </a:solidFill>
            </a:endParaRPr>
          </a:p>
          <a:p>
            <a:pPr marL="0" indent="0" algn="ctr">
              <a:buNone/>
            </a:pPr>
            <a:r>
              <a:rPr lang="es-CO" dirty="0" smtClean="0"/>
              <a:t>Tú </a:t>
            </a:r>
            <a:r>
              <a:rPr lang="es-CO" dirty="0"/>
              <a:t>puedes memorizar. </a:t>
            </a:r>
            <a:endParaRPr lang="es-CO" dirty="0" smtClean="0"/>
          </a:p>
          <a:p>
            <a:pPr marL="0" indent="0" algn="ctr">
              <a:buNone/>
            </a:pPr>
            <a:r>
              <a:rPr lang="es-CO" dirty="0" smtClean="0"/>
              <a:t>Los </a:t>
            </a:r>
            <a:r>
              <a:rPr lang="es-CO" dirty="0"/>
              <a:t>versículos que memorizas son instrumentos que usarás como siervo de Dios, así que empieza ahora a memorizar las Escrituras. </a:t>
            </a:r>
          </a:p>
        </p:txBody>
      </p:sp>
    </p:spTree>
    <p:extLst>
      <p:ext uri="{BB962C8B-B14F-4D97-AF65-F5344CB8AC3E}">
        <p14:creationId xmlns:p14="http://schemas.microsoft.com/office/powerpoint/2010/main" val="38757499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2000"/>
                                        <p:tgtEl>
                                          <p:spTgt spid="3">
                                            <p:txEl>
                                              <p:pRg st="5" end="5"/>
                                            </p:txEl>
                                          </p:spTgt>
                                        </p:tgtEl>
                                      </p:cBhvr>
                                    </p:animEffect>
                                    <p:anim calcmode="lin" valueType="num">
                                      <p:cBhvr>
                                        <p:cTn id="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5" end="5"/>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2000"/>
                                        <p:tgtEl>
                                          <p:spTgt spid="3">
                                            <p:txEl>
                                              <p:pRg st="6" end="6"/>
                                            </p:txEl>
                                          </p:spTgt>
                                        </p:tgtEl>
                                      </p:cBhvr>
                                    </p:animEffect>
                                    <p:anim calcmode="lin" valueType="num">
                                      <p:cBhvr>
                                        <p:cTn id="1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6" end="6"/>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2000"/>
                                        <p:tgtEl>
                                          <p:spTgt spid="3">
                                            <p:txEl>
                                              <p:pRg st="7" end="7"/>
                                            </p:txEl>
                                          </p:spTgt>
                                        </p:tgtEl>
                                      </p:cBhvr>
                                    </p:animEffect>
                                    <p:anim calcmode="lin" valueType="num">
                                      <p:cBhvr>
                                        <p:cTn id="1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7" end="7"/>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anim calcmode="lin" valueType="num">
                                      <p:cBhvr>
                                        <p:cTn id="23"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effectLst>
            <a:glow rad="101600">
              <a:srgbClr val="C00000">
                <a:alpha val="60000"/>
              </a:srgbClr>
            </a:glow>
          </a:effectLst>
          <a:scene3d>
            <a:camera prst="orthographicFront"/>
            <a:lightRig rig="threePt" dir="t"/>
          </a:scene3d>
          <a:sp3d>
            <a:bevelT w="165100" prst="coolSlant"/>
          </a:sp3d>
        </p:spPr>
        <p:txBody>
          <a:bodyPr>
            <a:normAutofit fontScale="90000"/>
          </a:bodyPr>
          <a:lstStyle/>
          <a:p>
            <a:r>
              <a:rPr lang="es-CO" b="1" dirty="0"/>
              <a:t>COMUNIÓN DIARIA CON EL SEÑOR</a:t>
            </a:r>
            <a:endParaRPr lang="es-CO" b="1" dirty="0"/>
          </a:p>
        </p:txBody>
      </p:sp>
      <p:sp>
        <p:nvSpPr>
          <p:cNvPr id="3" name="2 Marcador de contenido"/>
          <p:cNvSpPr>
            <a:spLocks noGrp="1"/>
          </p:cNvSpPr>
          <p:nvPr>
            <p:ph idx="1"/>
          </p:nvPr>
        </p:nvSpPr>
        <p:spPr>
          <a:xfrm>
            <a:off x="457200" y="1600201"/>
            <a:ext cx="6131024" cy="2116831"/>
          </a:xfrm>
        </p:spPr>
        <p:txBody>
          <a:bodyPr>
            <a:normAutofit fontScale="85000" lnSpcReduction="20000"/>
          </a:bodyPr>
          <a:lstStyle/>
          <a:p>
            <a:pPr marL="0" indent="0">
              <a:buNone/>
            </a:pPr>
            <a:r>
              <a:rPr lang="es-CO" dirty="0" smtClean="0"/>
              <a:t>Si </a:t>
            </a:r>
            <a:r>
              <a:rPr lang="es-CO" dirty="0"/>
              <a:t>deseas llegar a ser un siervo eficaz de Dios, no solamente debes tener un conocimiento fundamental de la Biblia, sino que también debes mantener diariamente tu comunión con el Señor Jesucristo</a:t>
            </a:r>
            <a:r>
              <a:rPr lang="es-CO" dirty="0" smtClean="0"/>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57350"/>
            <a:ext cx="2045196" cy="2059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933056"/>
            <a:ext cx="8237884" cy="2800767"/>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800" b="1" dirty="0"/>
              <a:t>E</a:t>
            </a:r>
            <a:r>
              <a:rPr lang="es-CO" sz="2800" b="1" dirty="0" smtClean="0"/>
              <a:t>l secreto de una vida cristiana firme es tu tiempo devocional diario. </a:t>
            </a:r>
          </a:p>
          <a:p>
            <a:r>
              <a:rPr lang="es-CO" sz="2400" dirty="0" smtClean="0"/>
              <a:t>¿</a:t>
            </a:r>
            <a:r>
              <a:rPr lang="es-CO" sz="2400" dirty="0"/>
              <a:t>Qué es un Tiempo Devocional? Es el tiempo que tú pasas diariamente a solas con el Señor, en el estudio de Su Palabra y en oración.</a:t>
            </a:r>
          </a:p>
          <a:p>
            <a:r>
              <a:rPr lang="es-CO" sz="2400" dirty="0"/>
              <a:t>Recibiremos muchas bendiciones maravillosas si establecemos un Tiempo Devocional y lo mantenemos fielmente</a:t>
            </a:r>
            <a:r>
              <a:rPr lang="es-CO" sz="2400" dirty="0" smtClean="0"/>
              <a:t>:</a:t>
            </a:r>
            <a:endParaRPr lang="es-CO" sz="2400" dirty="0"/>
          </a:p>
        </p:txBody>
      </p:sp>
    </p:spTree>
    <p:extLst>
      <p:ext uri="{BB962C8B-B14F-4D97-AF65-F5344CB8AC3E}">
        <p14:creationId xmlns:p14="http://schemas.microsoft.com/office/powerpoint/2010/main" val="31200000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312368"/>
          </a:xfrm>
        </p:spPr>
        <p:txBody>
          <a:bodyPr>
            <a:normAutofit fontScale="92500" lnSpcReduction="20000"/>
          </a:bodyPr>
          <a:lstStyle/>
          <a:p>
            <a:pPr marL="0" indent="0" algn="ctr">
              <a:buNone/>
            </a:pPr>
            <a:r>
              <a:rPr lang="es-CO" sz="3900" b="1" dirty="0"/>
              <a:t>L</a:t>
            </a:r>
            <a:r>
              <a:rPr lang="es-CO" sz="3900" b="1" dirty="0" smtClean="0"/>
              <a:t>a comunión diaria con el Señor nos hará </a:t>
            </a:r>
            <a:r>
              <a:rPr lang="es-CO" sz="3900" b="1" dirty="0" smtClean="0"/>
              <a:t>más semejantes a Cristo.</a:t>
            </a:r>
          </a:p>
          <a:p>
            <a:pPr marL="0" indent="0" algn="ctr">
              <a:buNone/>
            </a:pPr>
            <a:endParaRPr lang="es-CO" sz="3000" dirty="0" smtClean="0"/>
          </a:p>
          <a:p>
            <a:pPr marL="0" indent="0" algn="ctr">
              <a:buNone/>
            </a:pPr>
            <a:r>
              <a:rPr lang="es-CO" sz="3000" dirty="0" smtClean="0"/>
              <a:t>Contemplando </a:t>
            </a:r>
            <a:r>
              <a:rPr lang="es-CO" sz="3000" dirty="0"/>
              <a:t>la gloria del Señor Jesús es como nos hacemos semejantes a Él. Por supuesto, no podemos contemplar personalmente al Señor Jesús hoy en día, pero podemos contemplar Su gloria leyendo acerca de Él en la Biblia. </a:t>
            </a:r>
            <a:endParaRPr lang="es-CO" sz="3000" dirty="0" smtClean="0"/>
          </a:p>
        </p:txBody>
      </p:sp>
      <p:sp>
        <p:nvSpPr>
          <p:cNvPr id="4" name="3 Rectángulo"/>
          <p:cNvSpPr/>
          <p:nvPr/>
        </p:nvSpPr>
        <p:spPr>
          <a:xfrm>
            <a:off x="323528" y="3930441"/>
            <a:ext cx="4536504" cy="2677656"/>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800" b="1" dirty="0"/>
              <a:t>La Biblia dice:</a:t>
            </a:r>
          </a:p>
          <a:p>
            <a:r>
              <a:rPr lang="es-CO" sz="2000" b="1" dirty="0"/>
              <a:t>«</a:t>
            </a:r>
            <a:r>
              <a:rPr lang="es-CO" sz="2800" b="1" dirty="0">
                <a:latin typeface="Agency FB" pitchFamily="34" charset="0"/>
              </a:rPr>
              <a:t>Por tanto, nosotros todos, mirando a cara descubierta como en un espejo la gloria del Señor, somos transformados . . . en la misma imagen</a:t>
            </a:r>
            <a:r>
              <a:rPr lang="es-CO" sz="2400" b="1" dirty="0"/>
              <a:t>» </a:t>
            </a:r>
            <a:r>
              <a:rPr lang="es-CO" sz="2400" b="1" dirty="0">
                <a:solidFill>
                  <a:srgbClr val="C00000"/>
                </a:solidFill>
              </a:rPr>
              <a:t>(2 Corintios 3:18</a:t>
            </a:r>
            <a:r>
              <a:rPr lang="es-CO" sz="2400" b="1" dirty="0" smtClean="0">
                <a:solidFill>
                  <a:srgbClr val="C00000"/>
                </a:solidFill>
              </a:rPr>
              <a:t>). </a:t>
            </a:r>
            <a:endParaRPr lang="es-CO" sz="2400" b="1" dirty="0">
              <a:solidFill>
                <a:srgbClr val="C0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1" y="3573016"/>
            <a:ext cx="3600400" cy="30963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292081" y="3607275"/>
            <a:ext cx="3600400" cy="707886"/>
          </a:xfrm>
          <a:prstGeom prst="rect">
            <a:avLst/>
          </a:prstGeom>
        </p:spPr>
        <p:txBody>
          <a:bodyPr wrap="square">
            <a:spAutoFit/>
          </a:bodyPr>
          <a:lstStyle/>
          <a:p>
            <a:r>
              <a:rPr lang="es-CO" sz="2000" b="1" dirty="0"/>
              <a:t>La Biblia es como un </a:t>
            </a:r>
            <a:r>
              <a:rPr lang="es-CO" sz="2000" b="1" dirty="0">
                <a:solidFill>
                  <a:schemeClr val="bg1"/>
                </a:solidFill>
              </a:rPr>
              <a:t>espejo: </a:t>
            </a:r>
            <a:r>
              <a:rPr lang="es-CO" sz="2000" b="1" dirty="0"/>
              <a:t>al leerla vemos a Jesús. </a:t>
            </a:r>
          </a:p>
        </p:txBody>
      </p:sp>
    </p:spTree>
    <p:extLst>
      <p:ext uri="{BB962C8B-B14F-4D97-AF65-F5344CB8AC3E}">
        <p14:creationId xmlns:p14="http://schemas.microsoft.com/office/powerpoint/2010/main" val="1094997422"/>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smtClean="0"/>
              <a:t>EN LA BIBLIA DIOS NOS REVELA SU VOLUNTAD.</a:t>
            </a:r>
          </a:p>
          <a:p>
            <a:r>
              <a:rPr lang="es-CO" sz="3000" dirty="0" smtClean="0"/>
              <a:t>Por </a:t>
            </a:r>
            <a:r>
              <a:rPr lang="es-CO" sz="3000" dirty="0"/>
              <a:t>lo general, es cuando estamos a solas con el Señor que Él nos habla por medio de Su Palabra y nos revela Su voluntad.</a:t>
            </a:r>
          </a:p>
          <a:p>
            <a:pPr marL="0" indent="0">
              <a:buNone/>
            </a:pPr>
            <a:endParaRPr lang="es-CO" dirty="0" smtClean="0"/>
          </a:p>
          <a:p>
            <a:pPr marL="0" indent="0">
              <a:buNone/>
            </a:pPr>
            <a:r>
              <a:rPr lang="es-CO" dirty="0" smtClean="0"/>
              <a:t>LLEGAMOS </a:t>
            </a:r>
            <a:r>
              <a:rPr lang="es-CO" dirty="0"/>
              <a:t>A CONOCER MEJOR AL SEÑOR.</a:t>
            </a:r>
          </a:p>
          <a:p>
            <a:r>
              <a:rPr lang="es-CO" sz="3000" dirty="0"/>
              <a:t>Esta es la bendición más grande de todas. No hay otra forma de llegar a conocer a Dios. Debemos pasar tiempo a solas con Dios para conocerle y llegar a estar conscientes de Su presencia y ser llenos de Su poder. </a:t>
            </a:r>
            <a:endParaRPr lang="es-CO" sz="3000" dirty="0" smtClean="0"/>
          </a:p>
          <a:p>
            <a:r>
              <a:rPr lang="es-CO" dirty="0" smtClean="0"/>
              <a:t>Dios </a:t>
            </a:r>
            <a:r>
              <a:rPr lang="es-CO" dirty="0"/>
              <a:t>dice:</a:t>
            </a:r>
          </a:p>
          <a:p>
            <a:r>
              <a:rPr lang="es-CO" dirty="0" smtClean="0"/>
              <a:t>«</a:t>
            </a:r>
            <a:r>
              <a:rPr lang="es-CO" sz="3000" dirty="0" smtClean="0">
                <a:latin typeface="Agency FB" pitchFamily="34" charset="0"/>
              </a:rPr>
              <a:t>Estad </a:t>
            </a:r>
            <a:r>
              <a:rPr lang="es-CO" sz="3000" dirty="0">
                <a:latin typeface="Agency FB" pitchFamily="34" charset="0"/>
              </a:rPr>
              <a:t>quietos, y conoced que yo soy Dios . . </a:t>
            </a:r>
            <a:r>
              <a:rPr lang="es-CO" sz="3000" dirty="0" smtClean="0">
                <a:latin typeface="Agency FB" pitchFamily="34" charset="0"/>
              </a:rPr>
              <a:t>.</a:t>
            </a:r>
            <a:r>
              <a:rPr lang="es-CO" sz="3000" dirty="0" smtClean="0"/>
              <a:t>» </a:t>
            </a:r>
            <a:r>
              <a:rPr lang="es-CO" sz="3000" dirty="0">
                <a:solidFill>
                  <a:srgbClr val="FF0000"/>
                </a:solidFill>
              </a:rPr>
              <a:t>(Salmo 46:10</a:t>
            </a:r>
            <a:r>
              <a:rPr lang="es-CO" sz="3000" dirty="0" smtClean="0">
                <a:solidFill>
                  <a:srgbClr val="FF0000"/>
                </a:solidFill>
              </a:rPr>
              <a:t>).</a:t>
            </a:r>
            <a:endParaRPr lang="es-CO" sz="3000" dirty="0">
              <a:solidFill>
                <a:srgbClr val="FF0000"/>
              </a:solidFill>
            </a:endParaRPr>
          </a:p>
        </p:txBody>
      </p:sp>
    </p:spTree>
    <p:extLst>
      <p:ext uri="{BB962C8B-B14F-4D97-AF65-F5344CB8AC3E}">
        <p14:creationId xmlns:p14="http://schemas.microsoft.com/office/powerpoint/2010/main" val="172433718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r>
              <a:rPr lang="es-CO" sz="4000" b="1" dirty="0"/>
              <a:t>¿CÓMO ESTABLECES UN TIEMPO DEVOCIONAL?</a:t>
            </a:r>
            <a:endParaRPr lang="es-CO" sz="4000" b="1" dirty="0"/>
          </a:p>
        </p:txBody>
      </p:sp>
      <p:sp>
        <p:nvSpPr>
          <p:cNvPr id="3" name="2 Marcador de contenido"/>
          <p:cNvSpPr>
            <a:spLocks noGrp="1"/>
          </p:cNvSpPr>
          <p:nvPr>
            <p:ph idx="1"/>
          </p:nvPr>
        </p:nvSpPr>
        <p:spPr>
          <a:xfrm>
            <a:off x="457200" y="1600201"/>
            <a:ext cx="8229600" cy="1180728"/>
          </a:xfrm>
        </p:spPr>
        <p:txBody>
          <a:bodyPr>
            <a:normAutofit fontScale="85000" lnSpcReduction="20000"/>
          </a:bodyPr>
          <a:lstStyle/>
          <a:p>
            <a:pPr marL="0" indent="0">
              <a:buNone/>
            </a:pPr>
            <a:r>
              <a:rPr lang="es-CO" dirty="0" smtClean="0"/>
              <a:t>Para </a:t>
            </a:r>
            <a:r>
              <a:rPr lang="es-CO" dirty="0"/>
              <a:t>establecer un Tiempo Devocional, son necesarias tres cosas: </a:t>
            </a:r>
            <a:r>
              <a:rPr lang="es-CO" sz="3600" b="1" dirty="0" smtClean="0"/>
              <a:t>(1</a:t>
            </a:r>
            <a:r>
              <a:rPr lang="es-CO" dirty="0" smtClean="0"/>
              <a:t>), Un </a:t>
            </a:r>
            <a:r>
              <a:rPr lang="es-CO" dirty="0"/>
              <a:t>lugar definido, </a:t>
            </a:r>
            <a:r>
              <a:rPr lang="es-CO" dirty="0" smtClean="0"/>
              <a:t>(</a:t>
            </a:r>
            <a:r>
              <a:rPr lang="es-CO" sz="3600" b="1" dirty="0" smtClean="0"/>
              <a:t>2</a:t>
            </a:r>
            <a:r>
              <a:rPr lang="es-CO" dirty="0" smtClean="0"/>
              <a:t>), un </a:t>
            </a:r>
            <a:r>
              <a:rPr lang="es-CO" dirty="0"/>
              <a:t>tiempo definido y </a:t>
            </a:r>
            <a:r>
              <a:rPr lang="es-CO" sz="3100" dirty="0" smtClean="0"/>
              <a:t>(</a:t>
            </a:r>
            <a:r>
              <a:rPr lang="es-CO" sz="3600" b="1" dirty="0" smtClean="0"/>
              <a:t>3</a:t>
            </a:r>
            <a:r>
              <a:rPr lang="es-CO" dirty="0" smtClean="0"/>
              <a:t>), un </a:t>
            </a:r>
            <a:r>
              <a:rPr lang="es-CO" dirty="0"/>
              <a:t>plan definido</a:t>
            </a:r>
            <a:r>
              <a:rPr lang="es-CO" dirty="0" smtClean="0"/>
              <a:t>.</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6516" y="3086308"/>
            <a:ext cx="2190750" cy="192686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140968"/>
            <a:ext cx="6408712" cy="1692771"/>
          </a:xfrm>
          <a:prstGeom prst="rect">
            <a:avLst/>
          </a:prstGeom>
        </p:spPr>
        <p:txBody>
          <a:bodyPr wrap="square">
            <a:spAutoFit/>
          </a:bodyPr>
          <a:lstStyle/>
          <a:p>
            <a:r>
              <a:rPr lang="es-CO" sz="2400" b="1" dirty="0" smtClean="0"/>
              <a:t>1. BUSCA UN LUGAR DONDE PUEDAS ESTAR A SOLAS CON EL SEÑOR</a:t>
            </a:r>
            <a:r>
              <a:rPr lang="es-CO" sz="2800" b="1" dirty="0" smtClean="0"/>
              <a:t>. </a:t>
            </a:r>
            <a:r>
              <a:rPr lang="es-CO" sz="2400" dirty="0" smtClean="0"/>
              <a:t>Necesitas </a:t>
            </a:r>
            <a:r>
              <a:rPr lang="es-CO" sz="2400" dirty="0"/>
              <a:t>un lugar con buena luz y una mesa donde puedas poner tus libros y escribir notas</a:t>
            </a:r>
            <a:r>
              <a:rPr lang="es-CO" sz="2400" dirty="0" smtClean="0"/>
              <a:t>.</a:t>
            </a:r>
            <a:endParaRPr lang="es-CO" sz="2400" dirty="0"/>
          </a:p>
        </p:txBody>
      </p:sp>
      <p:sp>
        <p:nvSpPr>
          <p:cNvPr id="5" name="4 Rectángulo"/>
          <p:cNvSpPr/>
          <p:nvPr/>
        </p:nvSpPr>
        <p:spPr>
          <a:xfrm>
            <a:off x="395536" y="4833739"/>
            <a:ext cx="8601730" cy="2062103"/>
          </a:xfrm>
          <a:prstGeom prst="rect">
            <a:avLst/>
          </a:prstGeom>
        </p:spPr>
        <p:txBody>
          <a:bodyPr wrap="square">
            <a:spAutoFit/>
          </a:bodyPr>
          <a:lstStyle/>
          <a:p>
            <a:r>
              <a:rPr lang="es-CO" sz="2800" b="1" dirty="0" smtClean="0"/>
              <a:t>2.</a:t>
            </a:r>
            <a:r>
              <a:rPr lang="es-CO" sz="2400" b="1" dirty="0" smtClean="0"/>
              <a:t> </a:t>
            </a:r>
            <a:r>
              <a:rPr lang="es-CO" sz="2400" b="1" dirty="0"/>
              <a:t>DECÍDETE POR UN TIEMPO DEFINIDO</a:t>
            </a:r>
            <a:r>
              <a:rPr lang="es-CO" sz="2000" dirty="0"/>
              <a:t>. </a:t>
            </a:r>
            <a:endParaRPr lang="es-CO" sz="2000" dirty="0" smtClean="0"/>
          </a:p>
          <a:p>
            <a:r>
              <a:rPr lang="es-CO" sz="2000" dirty="0" smtClean="0"/>
              <a:t>Para </a:t>
            </a:r>
            <a:r>
              <a:rPr lang="es-CO" sz="2000" dirty="0"/>
              <a:t>la mayoría de la gente, el mejor tiempo es a primera hora en la mañana. </a:t>
            </a:r>
            <a:r>
              <a:rPr lang="es-CO" sz="2000" u="sng" dirty="0"/>
              <a:t>Los grandes músicos siempre afinan sus instrumentos antes del concierto, no después</a:t>
            </a:r>
            <a:r>
              <a:rPr lang="es-CO" sz="2000" dirty="0"/>
              <a:t>. Es mucho mejor para nosotros ponernos en comunión con el Señor a primera hora por la mañana y dejar que Él afine nuestro corazón, que llegar a Él al final del día con una larga lista de fracasos que confesar.</a:t>
            </a:r>
          </a:p>
        </p:txBody>
      </p:sp>
    </p:spTree>
    <p:extLst>
      <p:ext uri="{BB962C8B-B14F-4D97-AF65-F5344CB8AC3E}">
        <p14:creationId xmlns:p14="http://schemas.microsoft.com/office/powerpoint/2010/main" val="366160027"/>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16624"/>
          </a:xfrm>
          <a:solidFill>
            <a:schemeClr val="bg2"/>
          </a:solidFill>
          <a:scene3d>
            <a:camera prst="orthographicFront"/>
            <a:lightRig rig="threePt" dir="t"/>
          </a:scene3d>
          <a:sp3d>
            <a:bevelT prst="slope"/>
          </a:sp3d>
        </p:spPr>
        <p:txBody>
          <a:bodyPr>
            <a:normAutofit fontScale="77500" lnSpcReduction="20000"/>
          </a:bodyPr>
          <a:lstStyle/>
          <a:p>
            <a:pPr marL="0" indent="0">
              <a:buNone/>
            </a:pPr>
            <a:r>
              <a:rPr lang="es-CO" dirty="0"/>
              <a:t>No </a:t>
            </a:r>
            <a:r>
              <a:rPr lang="es-CO" dirty="0" smtClean="0"/>
              <a:t>es necesario</a:t>
            </a:r>
            <a:r>
              <a:rPr lang="es-CO" dirty="0" smtClean="0"/>
              <a:t> </a:t>
            </a:r>
            <a:r>
              <a:rPr lang="es-CO" dirty="0"/>
              <a:t>hacer demasiado énfasis en la importancia de pasar la primera hora del día con el Señor. Hablando del Señor Jesús, la Biblia dice: "</a:t>
            </a:r>
            <a:r>
              <a:rPr lang="es-CO" dirty="0">
                <a:latin typeface="Agency FB" pitchFamily="34" charset="0"/>
              </a:rPr>
              <a:t>Y levantándose muy de mañana, aún muy de noche, salió y se fue a un lugar desierto, y allí oraba</a:t>
            </a:r>
            <a:r>
              <a:rPr lang="es-CO" dirty="0" smtClean="0"/>
              <a:t>". </a:t>
            </a:r>
            <a:r>
              <a:rPr lang="es-CO" b="1" dirty="0" smtClean="0">
                <a:solidFill>
                  <a:srgbClr val="FF0000"/>
                </a:solidFill>
              </a:rPr>
              <a:t>(Mar.1:31).</a:t>
            </a:r>
            <a:endParaRPr lang="es-CO" b="1" dirty="0">
              <a:solidFill>
                <a:srgbClr val="FF0000"/>
              </a:solidFill>
            </a:endParaRPr>
          </a:p>
          <a:p>
            <a:endParaRPr lang="es-CO" dirty="0" smtClean="0">
              <a:solidFill>
                <a:srgbClr val="FF0000"/>
              </a:solidFill>
            </a:endParaRPr>
          </a:p>
          <a:p>
            <a:r>
              <a:rPr lang="es-CO" dirty="0" smtClean="0">
                <a:solidFill>
                  <a:srgbClr val="FF0000"/>
                </a:solidFill>
              </a:rPr>
              <a:t>Si </a:t>
            </a:r>
            <a:r>
              <a:rPr lang="es-CO" dirty="0">
                <a:solidFill>
                  <a:srgbClr val="FF0000"/>
                </a:solidFill>
              </a:rPr>
              <a:t>el impecable Señor Jesús halló necesario pasar tiempo a solas con Su Padre cada día, ¡cuánto más nosotros debiéramos hacerlo!</a:t>
            </a:r>
          </a:p>
          <a:p>
            <a:endParaRPr lang="es-CO" b="1" dirty="0" smtClean="0"/>
          </a:p>
          <a:p>
            <a:pPr marL="0" indent="0">
              <a:buNone/>
            </a:pPr>
            <a:r>
              <a:rPr lang="es-CO" b="1" dirty="0" smtClean="0"/>
              <a:t>¿TOMAS EN SERIO LO DE PREPARARTE PARA SERVIR A DIOS? </a:t>
            </a:r>
            <a:endParaRPr lang="es-CO" b="1" dirty="0" smtClean="0"/>
          </a:p>
          <a:p>
            <a:endParaRPr lang="es-CO" dirty="0" smtClean="0">
              <a:solidFill>
                <a:srgbClr val="FF0000"/>
              </a:solidFill>
            </a:endParaRPr>
          </a:p>
          <a:p>
            <a:r>
              <a:rPr lang="es-CO" dirty="0" smtClean="0">
                <a:solidFill>
                  <a:srgbClr val="FF0000"/>
                </a:solidFill>
              </a:rPr>
              <a:t>Si </a:t>
            </a:r>
            <a:r>
              <a:rPr lang="es-CO" dirty="0">
                <a:solidFill>
                  <a:srgbClr val="FF0000"/>
                </a:solidFill>
              </a:rPr>
              <a:t>así es, debes levantarte temprano por la mañana para estar en comunión con Él. Consigue un buen reloj despertador y úsalo. Decide a qué hora quieres levantarte, y luego ¡levántate! Esta es una forma muy práctica con la cual puedes demostrar al Señor cuánto le amas.</a:t>
            </a:r>
          </a:p>
          <a:p>
            <a:endParaRPr lang="es-CO" dirty="0" smtClean="0">
              <a:solidFill>
                <a:srgbClr val="FF0000"/>
              </a:solidFill>
            </a:endParaRPr>
          </a:p>
          <a:p>
            <a:endParaRPr lang="es-CO" dirty="0"/>
          </a:p>
        </p:txBody>
      </p:sp>
    </p:spTree>
    <p:extLst>
      <p:ext uri="{BB962C8B-B14F-4D97-AF65-F5344CB8AC3E}">
        <p14:creationId xmlns:p14="http://schemas.microsoft.com/office/powerpoint/2010/main" val="337237538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2920" y="548680"/>
            <a:ext cx="5341208" cy="2880320"/>
          </a:xfrm>
        </p:spPr>
        <p:txBody>
          <a:bodyPr>
            <a:normAutofit/>
          </a:bodyPr>
          <a:lstStyle/>
          <a:p>
            <a:pPr marL="0" indent="0">
              <a:buNone/>
            </a:pPr>
            <a:r>
              <a:rPr lang="es-CO" b="1" dirty="0" smtClean="0"/>
              <a:t>3. </a:t>
            </a:r>
            <a:r>
              <a:rPr lang="es-CO" b="1" dirty="0"/>
              <a:t>TEN UN PLAN DEFINIDO</a:t>
            </a:r>
            <a:r>
              <a:rPr lang="es-CO" dirty="0"/>
              <a:t>. </a:t>
            </a:r>
            <a:endParaRPr lang="es-CO" dirty="0" smtClean="0"/>
          </a:p>
          <a:p>
            <a:pPr marL="400050" lvl="1" indent="0">
              <a:buNone/>
            </a:pPr>
            <a:r>
              <a:rPr lang="es-CO" dirty="0" smtClean="0"/>
              <a:t>Empieza </a:t>
            </a:r>
            <a:r>
              <a:rPr lang="es-CO" dirty="0"/>
              <a:t>tu Tiempo Devocional con una oración breve al Señor pidiéndole que hable a tu corazón por medio de Su Palabra.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764704"/>
            <a:ext cx="3024336"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635896" y="3910404"/>
            <a:ext cx="5004048" cy="3046988"/>
          </a:xfrm>
          <a:prstGeom prst="rect">
            <a:avLst/>
          </a:prstGeom>
        </p:spPr>
        <p:txBody>
          <a:bodyPr wrap="square">
            <a:spAutoFit/>
          </a:bodyPr>
          <a:lstStyle/>
          <a:p>
            <a:r>
              <a:rPr lang="es-CO" sz="2400" dirty="0"/>
              <a:t>Luego abre la Biblia y empieza a leer. No lo hagas con prisa; toma tiempo para meditar en lo que estás leyendo. Habla con Dios acerca de lo que estás leyendo. Con frecuencia cierto versículo tendrá significado especial para ti. Escríbelo en una tarjeta y memorízalo.</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126428"/>
            <a:ext cx="2952328" cy="237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6048256"/>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buNone/>
            </a:pPr>
            <a:r>
              <a:rPr lang="es-CO" b="1" dirty="0"/>
              <a:t>"¿CUÁNTO TIEMPO DEBO EMPLEAR?"</a:t>
            </a:r>
          </a:p>
          <a:p>
            <a:r>
              <a:rPr lang="es-CO" dirty="0"/>
              <a:t>Eso depende de ti. Una media hora es el mínimo; una hora es mucho mejor. </a:t>
            </a:r>
            <a:r>
              <a:rPr lang="es-CO" dirty="0" smtClean="0"/>
              <a:t>Ver </a:t>
            </a:r>
            <a:r>
              <a:rPr lang="es-CO" dirty="0" smtClean="0">
                <a:solidFill>
                  <a:srgbClr val="FF0000"/>
                </a:solidFill>
              </a:rPr>
              <a:t>(Mat.26:40).</a:t>
            </a:r>
          </a:p>
          <a:p>
            <a:r>
              <a:rPr lang="es-CO" dirty="0" smtClean="0"/>
              <a:t>Hay </a:t>
            </a:r>
            <a:r>
              <a:rPr lang="es-CO" dirty="0"/>
              <a:t>24 horas en cada día y cada cristiano consciente debiera dedicar una de esas horas a Dios.</a:t>
            </a:r>
          </a:p>
          <a:p>
            <a:pPr marL="0" indent="0">
              <a:buNone/>
            </a:pPr>
            <a:endParaRPr lang="es-CO" b="1" dirty="0" smtClean="0"/>
          </a:p>
          <a:p>
            <a:pPr marL="0" indent="0">
              <a:buNone/>
            </a:pPr>
            <a:r>
              <a:rPr lang="es-CO" b="1" dirty="0" smtClean="0"/>
              <a:t>D</a:t>
            </a:r>
            <a:r>
              <a:rPr lang="es-CO" b="1" dirty="0" smtClean="0"/>
              <a:t>edica la primera parte de tu tiempo a leer la Biblia; luego dirígete al señor en oración</a:t>
            </a:r>
            <a:r>
              <a:rPr lang="es-CO" dirty="0" smtClean="0"/>
              <a:t>.</a:t>
            </a:r>
          </a:p>
          <a:p>
            <a:pPr marL="400050" lvl="1" indent="0">
              <a:buNone/>
            </a:pPr>
            <a:r>
              <a:rPr lang="es-CO" dirty="0" smtClean="0"/>
              <a:t>Confiésale </a:t>
            </a:r>
            <a:r>
              <a:rPr lang="es-CO" dirty="0"/>
              <a:t>tus pecados. Alábale por todo lo que Él es para ti. Dale gracias por Sus bendiciones. Ora por los que Él indica en tu mente. Pide Su dirección en el día. Dile que le amas</a:t>
            </a:r>
            <a:r>
              <a:rPr lang="es-CO" dirty="0"/>
              <a:t>. Ver </a:t>
            </a:r>
            <a:r>
              <a:rPr lang="es-CO" dirty="0">
                <a:solidFill>
                  <a:srgbClr val="FF0000"/>
                </a:solidFill>
              </a:rPr>
              <a:t>(Mat.6:33</a:t>
            </a:r>
            <a:r>
              <a:rPr lang="es-CO" dirty="0" smtClean="0"/>
              <a:t>). </a:t>
            </a:r>
            <a:endParaRPr lang="es-CO" dirty="0"/>
          </a:p>
        </p:txBody>
      </p:sp>
    </p:spTree>
    <p:extLst>
      <p:ext uri="{BB962C8B-B14F-4D97-AF65-F5344CB8AC3E}">
        <p14:creationId xmlns:p14="http://schemas.microsoft.com/office/powerpoint/2010/main" val="247213841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8229600" cy="5832648"/>
          </a:xfrm>
          <a:solidFill>
            <a:schemeClr val="accent3">
              <a:lumMod val="20000"/>
              <a:lumOff val="80000"/>
            </a:schemeClr>
          </a:solidFill>
        </p:spPr>
        <p:txBody>
          <a:bodyPr>
            <a:normAutofit fontScale="70000" lnSpcReduction="20000"/>
          </a:bodyPr>
          <a:lstStyle/>
          <a:p>
            <a:pPr marL="0" indent="0">
              <a:buNone/>
            </a:pPr>
            <a:r>
              <a:rPr lang="es-CO" sz="3600" b="1" dirty="0"/>
              <a:t>¡PERSEVERA!</a:t>
            </a:r>
            <a:endParaRPr lang="es-CO" b="1" dirty="0"/>
          </a:p>
          <a:p>
            <a:r>
              <a:rPr lang="es-CO" dirty="0"/>
              <a:t>Una vez que hayas establecido el lugar, el tiempo y el plan, ¡persevera en Él! </a:t>
            </a:r>
            <a:endParaRPr lang="es-CO" dirty="0" smtClean="0"/>
          </a:p>
          <a:p>
            <a:r>
              <a:rPr lang="es-CO" dirty="0" smtClean="0"/>
              <a:t>Si </a:t>
            </a:r>
            <a:r>
              <a:rPr lang="es-CO" dirty="0"/>
              <a:t>permites que cualquier cosa que venga, desbarate tu Tiempo Devocional, </a:t>
            </a:r>
            <a:r>
              <a:rPr lang="es-CO" dirty="0" smtClean="0"/>
              <a:t>por que si lo haces, muy </a:t>
            </a:r>
            <a:r>
              <a:rPr lang="es-CO" dirty="0"/>
              <a:t>pronto no tendrás Tiempo Devocional. </a:t>
            </a:r>
            <a:endParaRPr lang="es-CO" dirty="0" smtClean="0"/>
          </a:p>
          <a:p>
            <a:r>
              <a:rPr lang="es-CO" dirty="0" smtClean="0"/>
              <a:t>No </a:t>
            </a:r>
            <a:r>
              <a:rPr lang="es-CO" dirty="0"/>
              <a:t>te excuses a ti mismo diciendo: "No tengo tiempo". Es verdad que no tenemos tiempo para hacer todo lo que quisiéramos, pero tenemos que escoger las cosas que son más importantes. Debemos poner primero lo más importante. </a:t>
            </a:r>
            <a:endParaRPr lang="es-CO" dirty="0" smtClean="0"/>
          </a:p>
          <a:p>
            <a:endParaRPr lang="es-CO" dirty="0"/>
          </a:p>
          <a:p>
            <a:r>
              <a:rPr lang="es-CO" dirty="0" smtClean="0"/>
              <a:t>Recuerda el texto anterior:</a:t>
            </a:r>
            <a:r>
              <a:rPr lang="es-CO" dirty="0"/>
              <a:t> </a:t>
            </a:r>
            <a:r>
              <a:rPr lang="es-CO" dirty="0" smtClean="0"/>
              <a:t>«</a:t>
            </a:r>
            <a:r>
              <a:rPr lang="es-CO" dirty="0" smtClean="0">
                <a:latin typeface="Agency FB" pitchFamily="34" charset="0"/>
              </a:rPr>
              <a:t>Mas </a:t>
            </a:r>
            <a:r>
              <a:rPr lang="es-CO" dirty="0">
                <a:latin typeface="Agency FB" pitchFamily="34" charset="0"/>
              </a:rPr>
              <a:t>buscad primeramente el reino de Dios y su justicia . . </a:t>
            </a:r>
            <a:r>
              <a:rPr lang="es-CO" dirty="0" smtClean="0">
                <a:latin typeface="Agency FB" pitchFamily="34" charset="0"/>
              </a:rPr>
              <a:t>.</a:t>
            </a:r>
            <a:r>
              <a:rPr lang="es-CO" dirty="0" smtClean="0"/>
              <a:t>» </a:t>
            </a:r>
            <a:r>
              <a:rPr lang="es-CO" b="1" dirty="0">
                <a:solidFill>
                  <a:srgbClr val="FF0000"/>
                </a:solidFill>
              </a:rPr>
              <a:t>(Mateo 6:33).</a:t>
            </a:r>
          </a:p>
          <a:p>
            <a:pPr marL="0" indent="0">
              <a:buNone/>
            </a:pPr>
            <a:endParaRPr lang="es-CO" dirty="0" smtClean="0"/>
          </a:p>
          <a:p>
            <a:pPr marL="0" indent="0">
              <a:buNone/>
            </a:pPr>
            <a:r>
              <a:rPr lang="es-CO" dirty="0" smtClean="0"/>
              <a:t>ADVERTENCIA</a:t>
            </a:r>
            <a:r>
              <a:rPr lang="es-CO" dirty="0"/>
              <a:t>: </a:t>
            </a:r>
            <a:r>
              <a:rPr lang="es-CO" dirty="0">
                <a:solidFill>
                  <a:srgbClr val="FF0000"/>
                </a:solidFill>
              </a:rPr>
              <a:t>Mantente alerta a toda clase de oposición a que tú establezcas un Tiempo Devocional. Satanás sabe que un período diario devocional trae poder a la vida de un hijo de Dios, y hará todo lo posible para evitar que tú establezcas esta costumbre en tu vida</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397720714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62500" lnSpcReduction="20000"/>
          </a:bodyPr>
          <a:lstStyle/>
          <a:p>
            <a:pPr marL="0" indent="0">
              <a:buNone/>
            </a:pPr>
            <a:endParaRPr lang="es-CO" sz="3300" b="1" dirty="0" smtClean="0"/>
          </a:p>
          <a:p>
            <a:pPr marL="0" indent="0">
              <a:buNone/>
            </a:pPr>
            <a:r>
              <a:rPr lang="es-CO" sz="3300" b="1" dirty="0" smtClean="0"/>
              <a:t>¿</a:t>
            </a:r>
            <a:r>
              <a:rPr lang="es-CO" sz="3300" b="1" dirty="0"/>
              <a:t>ESTÁS DISPUESTO A SACRIFICARTE?</a:t>
            </a:r>
          </a:p>
          <a:p>
            <a:r>
              <a:rPr lang="es-CO" dirty="0"/>
              <a:t>Hay un precio que pagar para convertirse en un siervo eficaz de Dios. </a:t>
            </a:r>
            <a:endParaRPr lang="es-CO" dirty="0" smtClean="0"/>
          </a:p>
          <a:p>
            <a:pPr lvl="1"/>
            <a:endParaRPr lang="es-CO" dirty="0" smtClean="0"/>
          </a:p>
          <a:p>
            <a:pPr lvl="1"/>
            <a:r>
              <a:rPr lang="es-CO" sz="3800" b="1" dirty="0" smtClean="0"/>
              <a:t>Primero</a:t>
            </a:r>
            <a:r>
              <a:rPr lang="es-CO" sz="3800" dirty="0" smtClean="0"/>
              <a:t>: </a:t>
            </a:r>
            <a:r>
              <a:rPr lang="es-CO" sz="3800" dirty="0" smtClean="0">
                <a:solidFill>
                  <a:srgbClr val="FF0000"/>
                </a:solidFill>
              </a:rPr>
              <a:t>Tienes </a:t>
            </a:r>
            <a:r>
              <a:rPr lang="es-CO" sz="3800" dirty="0">
                <a:solidFill>
                  <a:srgbClr val="FF0000"/>
                </a:solidFill>
              </a:rPr>
              <a:t>que dedicar tiempo para aprender la Palabra de Dios. </a:t>
            </a:r>
            <a:endParaRPr lang="es-CO" sz="3800" dirty="0" smtClean="0">
              <a:solidFill>
                <a:srgbClr val="FF0000"/>
              </a:solidFill>
            </a:endParaRPr>
          </a:p>
          <a:p>
            <a:pPr lvl="1"/>
            <a:r>
              <a:rPr lang="es-CO" sz="3800" b="1" dirty="0" smtClean="0"/>
              <a:t>Segundo</a:t>
            </a:r>
            <a:r>
              <a:rPr lang="es-CO" sz="3800" dirty="0" smtClean="0"/>
              <a:t>: </a:t>
            </a:r>
            <a:r>
              <a:rPr lang="es-CO" sz="3800" dirty="0" smtClean="0">
                <a:solidFill>
                  <a:srgbClr val="FF0000"/>
                </a:solidFill>
              </a:rPr>
              <a:t>Tienes </a:t>
            </a:r>
            <a:r>
              <a:rPr lang="es-CO" sz="3800" dirty="0">
                <a:solidFill>
                  <a:srgbClr val="FF0000"/>
                </a:solidFill>
              </a:rPr>
              <a:t>que dedicar tiempo para memorizar versículos bíblicos. </a:t>
            </a:r>
            <a:endParaRPr lang="es-CO" sz="3800" dirty="0" smtClean="0">
              <a:solidFill>
                <a:srgbClr val="FF0000"/>
              </a:solidFill>
            </a:endParaRPr>
          </a:p>
          <a:p>
            <a:pPr lvl="1"/>
            <a:r>
              <a:rPr lang="es-CO" sz="3800" b="1" dirty="0" smtClean="0"/>
              <a:t>Tercero</a:t>
            </a:r>
            <a:r>
              <a:rPr lang="es-CO" sz="3800" dirty="0" smtClean="0"/>
              <a:t>: </a:t>
            </a:r>
            <a:r>
              <a:rPr lang="es-CO" sz="3800" dirty="0" smtClean="0">
                <a:solidFill>
                  <a:srgbClr val="FF0000"/>
                </a:solidFill>
              </a:rPr>
              <a:t>Tienes </a:t>
            </a:r>
            <a:r>
              <a:rPr lang="es-CO" sz="3800" dirty="0">
                <a:solidFill>
                  <a:srgbClr val="FF0000"/>
                </a:solidFill>
              </a:rPr>
              <a:t>que dedicar tiempo para estar a solas con el </a:t>
            </a:r>
            <a:r>
              <a:rPr lang="es-CO" sz="3800" dirty="0" smtClean="0">
                <a:solidFill>
                  <a:srgbClr val="FF0000"/>
                </a:solidFill>
              </a:rPr>
              <a:t>Señor</a:t>
            </a:r>
            <a:r>
              <a:rPr lang="es-CO" sz="3800" dirty="0">
                <a:solidFill>
                  <a:srgbClr val="FF0000"/>
                </a:solidFill>
              </a:rPr>
              <a:t>.</a:t>
            </a:r>
            <a:endParaRPr lang="es-CO" sz="3800" dirty="0" smtClean="0"/>
          </a:p>
          <a:p>
            <a:pPr marL="0" indent="0">
              <a:buNone/>
            </a:pPr>
            <a:endParaRPr lang="es-CO" dirty="0" smtClean="0"/>
          </a:p>
          <a:p>
            <a:pPr marL="0" indent="0">
              <a:buNone/>
            </a:pPr>
            <a:r>
              <a:rPr lang="es-CO" sz="3800" dirty="0" smtClean="0"/>
              <a:t>E</a:t>
            </a:r>
            <a:r>
              <a:rPr lang="es-CO" sz="3800" dirty="0" smtClean="0"/>
              <a:t>s por demás hablar de </a:t>
            </a:r>
            <a:r>
              <a:rPr lang="es-CO" sz="3800" dirty="0"/>
              <a:t>cuánto amas al Señor y de cuánto deseas servirle si tú no tienes tiempo para Él y para Su Palabra. A Dios no le impresionan nuestras palabras; Él mira nuestras acciones. </a:t>
            </a:r>
            <a:endParaRPr lang="es-CO" sz="3800" dirty="0" smtClean="0"/>
          </a:p>
          <a:p>
            <a:pPr marL="0" indent="0">
              <a:buNone/>
            </a:pPr>
            <a:endParaRPr lang="es-CO" sz="3800" dirty="0"/>
          </a:p>
          <a:p>
            <a:pPr marL="0" indent="0">
              <a:buNone/>
            </a:pPr>
            <a:r>
              <a:rPr lang="es-CO" sz="3800" dirty="0" smtClean="0"/>
              <a:t>La </a:t>
            </a:r>
            <a:r>
              <a:rPr lang="es-CO" sz="3800" dirty="0"/>
              <a:t>Biblia dice:</a:t>
            </a:r>
          </a:p>
          <a:p>
            <a:pPr marL="0" indent="0">
              <a:buNone/>
            </a:pPr>
            <a:r>
              <a:rPr lang="es-CO" sz="3800" dirty="0" smtClean="0"/>
              <a:t>«</a:t>
            </a:r>
            <a:r>
              <a:rPr lang="es-CO" sz="3800" b="1" dirty="0" smtClean="0">
                <a:latin typeface="Agency FB" pitchFamily="34" charset="0"/>
              </a:rPr>
              <a:t>Porque </a:t>
            </a:r>
            <a:r>
              <a:rPr lang="es-CO" sz="3800" b="1" dirty="0">
                <a:latin typeface="Agency FB" pitchFamily="34" charset="0"/>
              </a:rPr>
              <a:t>el Dios de todo saber es Jehová, y a él toca el pesar las </a:t>
            </a:r>
            <a:r>
              <a:rPr lang="es-CO" sz="3800" b="1" dirty="0" smtClean="0">
                <a:latin typeface="Agency FB" pitchFamily="34" charset="0"/>
              </a:rPr>
              <a:t>acciones</a:t>
            </a:r>
            <a:r>
              <a:rPr lang="es-CO" sz="3800" dirty="0" smtClean="0"/>
              <a:t>». </a:t>
            </a:r>
            <a:r>
              <a:rPr lang="es-CO" sz="3800" dirty="0" smtClean="0">
                <a:solidFill>
                  <a:srgbClr val="FF0000"/>
                </a:solidFill>
              </a:rPr>
              <a:t>(</a:t>
            </a:r>
            <a:r>
              <a:rPr lang="es-CO" sz="3800" dirty="0">
                <a:solidFill>
                  <a:srgbClr val="FF0000"/>
                </a:solidFill>
              </a:rPr>
              <a:t>1 Samuel 2:3).</a:t>
            </a:r>
          </a:p>
        </p:txBody>
      </p:sp>
    </p:spTree>
    <p:extLst>
      <p:ext uri="{BB962C8B-B14F-4D97-AF65-F5344CB8AC3E}">
        <p14:creationId xmlns:p14="http://schemas.microsoft.com/office/powerpoint/2010/main" val="60661411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6000" b="1" i="1" dirty="0" smtClean="0"/>
              <a:t>Conclusión</a:t>
            </a:r>
            <a:endParaRPr lang="es-CO" sz="6000" b="1" i="1" dirty="0"/>
          </a:p>
        </p:txBody>
      </p:sp>
      <p:sp>
        <p:nvSpPr>
          <p:cNvPr id="3" name="2 Marcador de contenido"/>
          <p:cNvSpPr>
            <a:spLocks noGrp="1"/>
          </p:cNvSpPr>
          <p:nvPr>
            <p:ph idx="1"/>
          </p:nvPr>
        </p:nvSpPr>
        <p:spPr>
          <a:xfrm>
            <a:off x="457200" y="1600200"/>
            <a:ext cx="8229600" cy="4925144"/>
          </a:xfrm>
          <a:solidFill>
            <a:schemeClr val="bg1">
              <a:lumMod val="9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b="1" dirty="0" smtClean="0"/>
              <a:t>¿QUIERES CONOCER LA CLAVE PARA EL ÉXITO DE UN CRISTIANO? </a:t>
            </a:r>
          </a:p>
          <a:p>
            <a:pPr marL="0" indent="0" algn="ctr">
              <a:buNone/>
            </a:pPr>
            <a:endParaRPr lang="es-CO" sz="3300" b="1" dirty="0" smtClean="0"/>
          </a:p>
          <a:p>
            <a:pPr marL="0" indent="0" algn="ctr">
              <a:buNone/>
            </a:pPr>
            <a:r>
              <a:rPr lang="es-CO" sz="3300" b="1" dirty="0" smtClean="0"/>
              <a:t>Es </a:t>
            </a:r>
            <a:r>
              <a:rPr lang="es-CO" sz="3300" b="1" dirty="0"/>
              <a:t>sencillamente esta: Poner a Dios primero. </a:t>
            </a:r>
            <a:endParaRPr lang="es-CO" sz="3300" b="1" dirty="0" smtClean="0"/>
          </a:p>
          <a:p>
            <a:pPr marL="0" indent="0">
              <a:buNone/>
            </a:pPr>
            <a:endParaRPr lang="es-CO" dirty="0"/>
          </a:p>
          <a:p>
            <a:pPr marL="0" indent="0" algn="ctr">
              <a:buNone/>
            </a:pPr>
            <a:r>
              <a:rPr lang="es-CO" dirty="0" smtClean="0"/>
              <a:t>Dios </a:t>
            </a:r>
            <a:r>
              <a:rPr lang="es-CO" dirty="0"/>
              <a:t>dice:</a:t>
            </a:r>
          </a:p>
          <a:p>
            <a:pPr marL="457200" lvl="1" indent="0" algn="ctr">
              <a:buNone/>
            </a:pPr>
            <a:r>
              <a:rPr lang="es-CO" dirty="0" smtClean="0"/>
              <a:t>«. </a:t>
            </a:r>
            <a:r>
              <a:rPr lang="es-CO" dirty="0"/>
              <a:t>. . </a:t>
            </a:r>
            <a:r>
              <a:rPr lang="es-CO" dirty="0">
                <a:latin typeface="Agency FB" pitchFamily="34" charset="0"/>
              </a:rPr>
              <a:t>yo honraré a los que me honran, y los que me desprecian serán tenidos en </a:t>
            </a:r>
            <a:r>
              <a:rPr lang="es-CO" dirty="0" smtClean="0">
                <a:latin typeface="Agency FB" pitchFamily="34" charset="0"/>
              </a:rPr>
              <a:t>poco</a:t>
            </a:r>
            <a:r>
              <a:rPr lang="es-CO" dirty="0" smtClean="0"/>
              <a:t>» </a:t>
            </a:r>
            <a:r>
              <a:rPr lang="es-CO" b="1" dirty="0">
                <a:solidFill>
                  <a:srgbClr val="FF0000"/>
                </a:solidFill>
              </a:rPr>
              <a:t>(1 Samuel 2:30).</a:t>
            </a:r>
          </a:p>
          <a:p>
            <a:pPr marL="0" indent="0" algn="ctr">
              <a:buNone/>
            </a:pPr>
            <a:endParaRPr lang="es-CO" b="1" dirty="0" smtClean="0"/>
          </a:p>
          <a:p>
            <a:pPr marL="0" indent="0" algn="ctr">
              <a:buNone/>
            </a:pPr>
            <a:r>
              <a:rPr lang="es-CO" b="1" dirty="0" smtClean="0"/>
              <a:t>¿QUIERES QUE TU VIDA SEA DE VALOR PARA DIOS? </a:t>
            </a:r>
          </a:p>
          <a:p>
            <a:pPr marL="0" indent="0" algn="ctr">
              <a:buNone/>
            </a:pPr>
            <a:r>
              <a:rPr lang="es-CO" dirty="0" smtClean="0">
                <a:solidFill>
                  <a:srgbClr val="FF0000"/>
                </a:solidFill>
              </a:rPr>
              <a:t>Entonces </a:t>
            </a:r>
            <a:r>
              <a:rPr lang="es-CO" dirty="0">
                <a:solidFill>
                  <a:srgbClr val="FF0000"/>
                </a:solidFill>
              </a:rPr>
              <a:t>empieza a leer la Palabra de Dios diariamente. Empieza a memorizar las Escrituras. Establece tu Tiempo Devocional y </a:t>
            </a:r>
            <a:r>
              <a:rPr lang="es-CO" dirty="0" smtClean="0">
                <a:solidFill>
                  <a:srgbClr val="FF0000"/>
                </a:solidFill>
              </a:rPr>
              <a:t>mantenlo </a:t>
            </a:r>
            <a:r>
              <a:rPr lang="es-CO" dirty="0">
                <a:solidFill>
                  <a:srgbClr val="FF0000"/>
                </a:solidFill>
              </a:rPr>
              <a:t>fielmente. </a:t>
            </a:r>
            <a:r>
              <a:rPr lang="es-CO" dirty="0" smtClean="0">
                <a:solidFill>
                  <a:srgbClr val="FF0000"/>
                </a:solidFill>
              </a:rPr>
              <a:t>¡</a:t>
            </a:r>
            <a:r>
              <a:rPr lang="es-CO" dirty="0" smtClean="0">
                <a:solidFill>
                  <a:srgbClr val="FF0000"/>
                </a:solidFill>
              </a:rPr>
              <a:t>E</a:t>
            </a:r>
            <a:r>
              <a:rPr lang="es-CO" dirty="0" smtClean="0">
                <a:solidFill>
                  <a:srgbClr val="FF0000"/>
                </a:solidFill>
              </a:rPr>
              <a:t>mpieza ahora!</a:t>
            </a:r>
            <a:endParaRPr lang="es-CO" dirty="0">
              <a:solidFill>
                <a:srgbClr val="FF0000"/>
              </a:solidFill>
            </a:endParaRPr>
          </a:p>
        </p:txBody>
      </p:sp>
    </p:spTree>
    <p:extLst>
      <p:ext uri="{BB962C8B-B14F-4D97-AF65-F5344CB8AC3E}">
        <p14:creationId xmlns:p14="http://schemas.microsoft.com/office/powerpoint/2010/main" val="14496352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513</TotalTime>
  <Words>3009</Words>
  <Application>Microsoft Office PowerPoint</Application>
  <PresentationFormat>Presentación en pantalla (4:3)</PresentationFormat>
  <Paragraphs>198</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LA NUEVA VIDA EN CRISTO</vt:lpstr>
      <vt:lpstr>LA NUEVA VIDA EN CRISTO</vt:lpstr>
      <vt:lpstr>Presentación de PowerPoint</vt:lpstr>
      <vt:lpstr>¡Sólo tres pasos o eslabones!</vt:lpstr>
      <vt:lpstr>PREPARANDOSE PARA SERVIR A DIOS</vt:lpstr>
      <vt:lpstr>Presentación de PowerPoint</vt:lpstr>
      <vt:lpstr>Presentación de PowerPoint</vt:lpstr>
      <vt:lpstr>Presentación de PowerPoint</vt:lpstr>
      <vt:lpstr>CRECEMOS AL OBEDECER LA PALABRA DE DIOS</vt:lpstr>
      <vt:lpstr>Los alimentos necesarios para tener una salud integral</vt:lpstr>
      <vt:lpstr>Presentación de PowerPoint</vt:lpstr>
      <vt:lpstr>Presentación de PowerPoint</vt:lpstr>
      <vt:lpstr>Presentación de PowerPoint</vt:lpstr>
      <vt:lpstr>MEMORIZAR LAS ESCRITURAS</vt:lpstr>
      <vt:lpstr>¿CÓMO SE MEMORIZAN LAS ESCRITURAS?</vt:lpstr>
      <vt:lpstr>El secreto de memorizar es repetición, una y otra ves. </vt:lpstr>
      <vt:lpstr>Presentación de PowerPoint</vt:lpstr>
      <vt:lpstr>COMUNIÓN DIARIA CON EL SEÑOR</vt:lpstr>
      <vt:lpstr>Presentación de PowerPoint</vt:lpstr>
      <vt:lpstr>Presentación de PowerPoint</vt:lpstr>
      <vt:lpstr>¿CÓMO ESTABLECES UN TIEMPO DEVOCIONAL?</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NUEVA VIDA EN CRISTO</dc:title>
  <dc:creator>FAMILIA FIERRO CH</dc:creator>
  <cp:lastModifiedBy>TEMAS DE FE</cp:lastModifiedBy>
  <cp:revision>79</cp:revision>
  <dcterms:created xsi:type="dcterms:W3CDTF">2013-12-02T01:19:05Z</dcterms:created>
  <dcterms:modified xsi:type="dcterms:W3CDTF">2016-08-12T23:44:45Z</dcterms:modified>
</cp:coreProperties>
</file>